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93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94" r:id="rId11"/>
    <p:sldId id="267" r:id="rId12"/>
    <p:sldId id="265" r:id="rId13"/>
    <p:sldId id="266" r:id="rId14"/>
    <p:sldId id="269" r:id="rId15"/>
    <p:sldId id="295" r:id="rId16"/>
    <p:sldId id="268" r:id="rId17"/>
    <p:sldId id="273" r:id="rId18"/>
    <p:sldId id="272" r:id="rId19"/>
    <p:sldId id="271" r:id="rId20"/>
    <p:sldId id="270" r:id="rId21"/>
    <p:sldId id="274" r:id="rId22"/>
    <p:sldId id="282" r:id="rId23"/>
    <p:sldId id="292" r:id="rId24"/>
    <p:sldId id="281" r:id="rId25"/>
    <p:sldId id="280" r:id="rId26"/>
    <p:sldId id="279" r:id="rId27"/>
    <p:sldId id="278" r:id="rId28"/>
    <p:sldId id="286" r:id="rId29"/>
    <p:sldId id="290" r:id="rId30"/>
    <p:sldId id="291" r:id="rId31"/>
    <p:sldId id="288" r:id="rId32"/>
    <p:sldId id="287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075" autoAdjust="0"/>
    <p:restoredTop sz="64775" autoAdjust="0"/>
  </p:normalViewPr>
  <p:slideViewPr>
    <p:cSldViewPr>
      <p:cViewPr>
        <p:scale>
          <a:sx n="100" d="100"/>
          <a:sy n="100" d="100"/>
        </p:scale>
        <p:origin x="-89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7B3FB-CF77-49D7-B538-78DFD5EA3D35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48F73-347B-4590-A337-2843202300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8279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48F73-347B-4590-A337-284320230034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941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8E368-AAE0-44FA-B8F1-35AC52B5AAB6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A34B3-D8CC-4FAC-A69D-C740F64BF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7F08E-0AAB-4247-9ABF-7D271C618B72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90812-D2DF-4907-96FB-83880C742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DE951-6476-4A01-AA4A-5B0B7F5C7CF6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6BE65-2FCD-41F6-AB73-365EB1E09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76B48-099F-44B3-9DCE-0E700CC76A51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F2682-8A38-4423-84E5-75A75A094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B5F37-DA38-4E05-BF13-83761CA1D236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93275-2C32-4D81-9BD3-ED151BA72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12EB3-862B-4F99-AB03-69629E56E152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18255-4306-416E-B507-AC49B636C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3ACB9-6C78-466A-8D67-0BE143609700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DCF46-D10F-49F4-8ACA-D9FB81DC6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AD95-7A56-499B-9A16-FF574D98DE3B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C2668-6BBC-4F63-9EE1-3AEF8AFA8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DA3A5-96E3-43B9-9204-F4B0E7236A9F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9B32A-5CD1-4087-A9D0-524756E0C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0BC40-FF16-4351-B6D4-2DEF761E528E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79998-3FC7-49EA-BC24-E0043E195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1A616-9B2F-4473-9519-74312BEB33A9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FD5AC-5FEC-4426-B721-B928B8834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0E7F59-121D-415E-9B5C-2EE44CA9015A}" type="datetimeFigureOut">
              <a:rPr lang="ru-RU"/>
              <a:pPr>
                <a:defRPr/>
              </a:pPr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43B362-951C-4983-B48A-E26924495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3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6;&#1083;&#1080;&#1084;&#1087;&#1080;&#1072;&#1076;&#1072;\&#1053;&#1086;&#1074;&#1072;&#1103;%20&#1087;&#1072;&#1087;&#1082;&#1072;\&#1043;&#1080;&#1084;&#1085;%20&#1089;&#1086;&#1095;&#1080;&#1085;&#1089;&#1082;&#1086;&#1081;%20&#1086;&#1083;&#1080;&#1084;&#1087;&#1080;&#1072;&#1076;&#1099;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timesofindia.indiatimes.com/photo/15028251.cm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245012">
            <a:off x="1304986" y="2318378"/>
            <a:ext cx="571500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ОЛИМПИЙСКИЕ ИГРЫ</a:t>
            </a:r>
            <a:br>
              <a:rPr lang="ru-RU" b="1" dirty="0" smtClean="0"/>
            </a:br>
            <a:r>
              <a:rPr lang="ru-RU" b="1" dirty="0" smtClean="0"/>
              <a:t>«Быстрее, выше, сильнее»</a:t>
            </a:r>
            <a:br>
              <a:rPr lang="ru-RU" b="1" dirty="0" smtClean="0"/>
            </a:br>
            <a:endParaRPr lang="ru-RU" b="1" dirty="0" smtClean="0"/>
          </a:p>
        </p:txBody>
      </p:sp>
      <p:pic>
        <p:nvPicPr>
          <p:cNvPr id="13318" name="Picture 6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imesofindia.indiatimes.com/photo/15028251.cm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245012">
            <a:off x="1304986" y="2318378"/>
            <a:ext cx="571500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620713"/>
            <a:ext cx="7772400" cy="72005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 smtClean="0">
              <a:solidFill>
                <a:srgbClr val="FF0000"/>
              </a:solidFill>
            </a:endParaRPr>
          </a:p>
        </p:txBody>
      </p:sp>
      <p:pic>
        <p:nvPicPr>
          <p:cNvPr id="13318" name="Picture 6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7504" y="260648"/>
            <a:ext cx="89289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Клятва олимпийских спортсменов и судей</a:t>
            </a:r>
            <a:endParaRPr lang="ru-RU" sz="3600" dirty="0"/>
          </a:p>
          <a:p>
            <a:pPr algn="ctr"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 имени всех спортсменов я обещаю, что мы будем участвовать в этих Играх, уважая и соблюдая правила,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которым они проводятся, в истинно спортивном духе, во славу спорта и во имя чести своих команд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 eaLnBrk="1" hangingPunct="1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3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Объяснить знаки препинания</a:t>
            </a:r>
            <a:endParaRPr lang="ru-RU" sz="32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710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Олимпийские талисманы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6" name="Picture 8" descr="http://im0-tub-ru.yandex.net/i?id=367595308-26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7572261">
            <a:off x="15931" y="2140858"/>
            <a:ext cx="2152664" cy="20832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2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/>
          <a:lstStyle/>
          <a:p>
            <a:pPr eaLnBrk="1" hangingPunct="1">
              <a:buNone/>
            </a:pPr>
            <a:r>
              <a:rPr lang="ru-RU" b="1" dirty="0" smtClean="0"/>
              <a:t>   Миссия олимпийского талисмана           	отразить дух страны-хозяйки                          	игр принести удачу спортсменам и 			накалить 					праздничную атмосферу</a:t>
            </a:r>
          </a:p>
          <a:p>
            <a:pPr eaLnBrk="1" hangingPunct="1">
              <a:buNone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! </a:t>
            </a:r>
            <a:r>
              <a:rPr lang="ru-RU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Расставить знаки </a:t>
            </a:r>
            <a:endParaRPr lang="ru-RU" sz="28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None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</a:t>
            </a:r>
            <a:r>
              <a:rPr lang="ru-RU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препинания</a:t>
            </a:r>
            <a:r>
              <a:rPr lang="ru-RU" sz="28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/>
              <a:t> </a:t>
            </a:r>
          </a:p>
        </p:txBody>
      </p:sp>
      <p:pic>
        <p:nvPicPr>
          <p:cNvPr id="3" name="Picture 4" descr="http://im2-tub-ru.yandex.net/i?id=160568753-40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221355">
            <a:off x="107832" y="4251243"/>
            <a:ext cx="2071702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://im7-tub-ru.yandex.net/i?id=84441437-51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68786">
            <a:off x="7148580" y="815366"/>
            <a:ext cx="1946581" cy="1286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8" name="Picture 10" descr="http://im3-tub-ru.yandex.net/i?id=375581172-00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093849">
            <a:off x="1924994" y="4568208"/>
            <a:ext cx="2143130" cy="21431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0" name="Picture 12" descr="http://im7-tub-ru.yandex.net/i?id=317591633-63-72&amp;n=2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918043">
            <a:off x="6765911" y="4735528"/>
            <a:ext cx="2000254" cy="20002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2" name="Picture 14" descr="http://im4-tub-ru.yandex.net/i?id=342769119-05-72&amp;n=2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607832">
            <a:off x="6978870" y="3066424"/>
            <a:ext cx="2286003" cy="17145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6" name="Picture 18" descr="http://im2-tub-ru.yandex.net/i?id=106410459-00-72&amp;n=2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619805">
            <a:off x="5890681" y="3301730"/>
            <a:ext cx="1571636" cy="2095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4" name="Picture 16" descr="http://im5-tub-ru.yandex.net/i?id=387314768-50-72&amp;n=21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071934" y="4929198"/>
            <a:ext cx="2913044" cy="1687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8" name="Picture 14" descr="70bea720444516edf262b7f5690a74d6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Олимпийские игры в Москве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- 1980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80" name="Picture 4" descr="http://proxy12.media.online.ua/uol/r2-f6a08dfc6b/50108337db41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11834">
            <a:off x="4572000" y="1285860"/>
            <a:ext cx="3937694" cy="5357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   Это были первые в                                 истории Олимпийские игры                                    на территории Восточной                                    Европы, а также первые                                        Игры, проведённые в                         социалистической стране. </a:t>
            </a:r>
          </a:p>
        </p:txBody>
      </p:sp>
      <p:pic>
        <p:nvPicPr>
          <p:cNvPr id="22535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Олимпийские  </a:t>
            </a:r>
            <a:r>
              <a:rPr lang="ru-RU" b="1" dirty="0" smtClean="0">
                <a:solidFill>
                  <a:srgbClr val="FF0000"/>
                </a:solidFill>
              </a:rPr>
              <a:t>достижения</a:t>
            </a: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142875" y="1052736"/>
            <a:ext cx="8543925" cy="507342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   </a:t>
            </a:r>
            <a:r>
              <a:rPr lang="ru-RU" b="1" dirty="0" smtClean="0"/>
              <a:t>Московские достижения в спорте были поистине удивительны: за 14 дней соревнований спортсмены, представляющие все 5 континентов, установили 74 олимпийских, 39 европейских и 36 мировых рекордов.</a:t>
            </a:r>
          </a:p>
          <a:p>
            <a:pPr eaLnBrk="1" hangingPunct="1">
              <a:buNone/>
            </a:pPr>
            <a:r>
              <a:rPr lang="ru-RU" b="1" i="1" u="sng" dirty="0" smtClean="0">
                <a:solidFill>
                  <a:srgbClr val="FF0000"/>
                </a:solidFill>
              </a:rPr>
              <a:t>? </a:t>
            </a:r>
            <a:r>
              <a:rPr lang="ru-RU" b="1" i="1" u="sng" dirty="0">
                <a:solidFill>
                  <a:srgbClr val="FF0000"/>
                </a:solidFill>
              </a:rPr>
              <a:t>д</a:t>
            </a:r>
            <a:r>
              <a:rPr lang="ru-RU" b="1" i="1" u="sng" dirty="0" smtClean="0">
                <a:solidFill>
                  <a:srgbClr val="FF0000"/>
                </a:solidFill>
              </a:rPr>
              <a:t>воеточие</a:t>
            </a:r>
          </a:p>
          <a:p>
            <a:pPr eaLnBrk="1" hangingPunct="1">
              <a:buNone/>
            </a:pPr>
            <a:r>
              <a:rPr lang="ru-RU" b="1" i="1" u="sng" dirty="0" smtClean="0">
                <a:solidFill>
                  <a:srgbClr val="FF0000"/>
                </a:solidFill>
              </a:rPr>
              <a:t>! </a:t>
            </a:r>
            <a:r>
              <a:rPr lang="ru-RU" b="1" i="1" u="sng" dirty="0">
                <a:solidFill>
                  <a:srgbClr val="FF0000"/>
                </a:solidFill>
              </a:rPr>
              <a:t>Записать</a:t>
            </a:r>
          </a:p>
          <a:p>
            <a:pPr eaLnBrk="1" hangingPunct="1">
              <a:buFont typeface="Arial" charset="0"/>
              <a:buNone/>
            </a:pPr>
            <a:endParaRPr lang="ru-RU" b="1" i="1" u="sng" dirty="0" smtClean="0">
              <a:solidFill>
                <a:srgbClr val="FF0000"/>
              </a:solidFill>
            </a:endParaRPr>
          </a:p>
        </p:txBody>
      </p:sp>
      <p:pic>
        <p:nvPicPr>
          <p:cNvPr id="23554" name="Picture 2" descr="http://www.skisport.ru/photos/img/98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25292">
            <a:off x="5146938" y="3933034"/>
            <a:ext cx="3630556" cy="2666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9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Неофициальный медальный зачет</a:t>
            </a:r>
            <a:r>
              <a:rPr lang="ru-RU" sz="4000" b="1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42875" y="1600200"/>
            <a:ext cx="854392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СССР занял первое место среди всех соревнующихся стран: наши спортсмены  набрали символическое число золотых медалей-80.</a:t>
            </a:r>
          </a:p>
          <a:p>
            <a:pPr eaLnBrk="1" hangingPunct="1">
              <a:buNone/>
            </a:pPr>
            <a:r>
              <a:rPr lang="ru-RU" b="1" i="1" u="sng" dirty="0">
                <a:solidFill>
                  <a:srgbClr val="FF0000"/>
                </a:solidFill>
              </a:rPr>
              <a:t>? двоеточие</a:t>
            </a:r>
          </a:p>
          <a:p>
            <a:pPr eaLnBrk="1" hangingPunct="1">
              <a:buNone/>
            </a:pPr>
            <a:r>
              <a:rPr lang="ru-RU" b="1" i="1" u="sng" dirty="0">
                <a:solidFill>
                  <a:srgbClr val="FF0000"/>
                </a:solidFill>
              </a:rPr>
              <a:t>! Записать</a:t>
            </a:r>
          </a:p>
          <a:p>
            <a:pPr eaLnBrk="1" hangingPunct="1">
              <a:buFont typeface="Arial" charset="0"/>
              <a:buNone/>
            </a:pPr>
            <a:endParaRPr lang="ru-RU" b="1" dirty="0" smtClean="0"/>
          </a:p>
        </p:txBody>
      </p:sp>
      <p:pic>
        <p:nvPicPr>
          <p:cNvPr id="20482" name="Picture 2" descr="http://img.rian.ru/images/4298/45/429845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952968">
            <a:off x="3536235" y="3482179"/>
            <a:ext cx="4457700" cy="2971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3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Неофициальный медальный зачет</a:t>
            </a:r>
            <a:r>
              <a:rPr lang="ru-RU" sz="4000" b="1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42875" y="1600200"/>
            <a:ext cx="854392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СССР доказал: лучшие спортсмены – это спортсмены наши.</a:t>
            </a:r>
          </a:p>
          <a:p>
            <a:pPr eaLnBrk="1" hangingPunct="1">
              <a:buNone/>
            </a:pPr>
            <a:r>
              <a:rPr lang="ru-RU" b="1" i="1" u="sng" dirty="0">
                <a:solidFill>
                  <a:srgbClr val="FF0000"/>
                </a:solidFill>
              </a:rPr>
              <a:t>? двоеточие</a:t>
            </a:r>
          </a:p>
          <a:p>
            <a:pPr eaLnBrk="1" hangingPunct="1">
              <a:buFont typeface="Arial" charset="0"/>
              <a:buNone/>
            </a:pPr>
            <a:r>
              <a:rPr lang="ru-RU" b="1" i="1" u="sng" dirty="0" smtClean="0">
                <a:solidFill>
                  <a:srgbClr val="FF0000"/>
                </a:solidFill>
              </a:rPr>
              <a:t>! Записать</a:t>
            </a:r>
          </a:p>
        </p:txBody>
      </p:sp>
      <p:pic>
        <p:nvPicPr>
          <p:cNvPr id="20482" name="Picture 2" descr="http://img.rian.ru/images/4298/45/429845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952968">
            <a:off x="3536235" y="3482179"/>
            <a:ext cx="4457700" cy="2971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3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1288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714375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</a:rPr>
              <a:t>Олимпиада</a:t>
            </a:r>
            <a:r>
              <a:rPr lang="en-US" b="1" dirty="0" smtClean="0">
                <a:solidFill>
                  <a:srgbClr val="FF0000"/>
                </a:solidFill>
              </a:rPr>
              <a:t> 2014</a:t>
            </a:r>
            <a:r>
              <a:rPr lang="ru-RU" b="1" dirty="0" smtClean="0">
                <a:solidFill>
                  <a:srgbClr val="FF0000"/>
                </a:solidFill>
              </a:rPr>
              <a:t> года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22-е зимние </a:t>
            </a:r>
            <a:r>
              <a:rPr lang="ru-RU" sz="3200" b="1" dirty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rgbClr val="FF0000"/>
                </a:solidFill>
              </a:rPr>
              <a:t>лимпийские игры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pic>
        <p:nvPicPr>
          <p:cNvPr id="21506" name="Picture 2" descr="http://f.azh.kz/news/123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2040" y="1484784"/>
            <a:ext cx="2717677" cy="5254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8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6786563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 Заявки на проведение                                  олимпиады подавали шесть городов : Зальцбург (Австрия), София (Болгария), </a:t>
            </a:r>
            <a:r>
              <a:rPr lang="ru-RU" b="1" dirty="0" err="1" smtClean="0"/>
              <a:t>Хака</a:t>
            </a:r>
            <a:r>
              <a:rPr lang="ru-RU" b="1" dirty="0" smtClean="0"/>
              <a:t> (Испания), Бакуриани (Грузия), </a:t>
            </a:r>
            <a:r>
              <a:rPr lang="ru-RU" b="1" dirty="0" err="1" smtClean="0"/>
              <a:t>Пьен-Чонг</a:t>
            </a:r>
            <a:r>
              <a:rPr lang="ru-RU" b="1" dirty="0" smtClean="0"/>
              <a:t> (Корея), Алма-Ата (Казахстан), Сочи.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25607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pics.kz/s2/21/62/36/01/21623601048a65db543e2d0bfd5946e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500042"/>
            <a:ext cx="3071834" cy="3886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76641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Сочи – олимпийская  столица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8" name="Picture 4" descr="http://img.mota.ru/upload/wallpapers/2010/02/28/12/04/21500/mota_ru_0022812-1280x7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52" y="3714752"/>
            <a:ext cx="3143248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3" name="Содержимое 2"/>
          <p:cNvSpPr>
            <a:spLocks noGrp="1"/>
          </p:cNvSpPr>
          <p:nvPr>
            <p:ph idx="1"/>
          </p:nvPr>
        </p:nvSpPr>
        <p:spPr>
          <a:xfrm>
            <a:off x="142875" y="692696"/>
            <a:ext cx="5941293" cy="543346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	1.Россия – это страна, где зимние виды спорта являются национальными. </a:t>
            </a:r>
          </a:p>
          <a:p>
            <a:pPr eaLnBrk="1" hangingPunct="1">
              <a:buNone/>
            </a:pPr>
            <a:r>
              <a:rPr lang="ru-RU" b="1" dirty="0" smtClean="0"/>
              <a:t>	2.Россия, как страна, давшая миру 600 олимпийских чемпионов, заслуживает принять зимнюю </a:t>
            </a:r>
            <a:r>
              <a:rPr lang="en-US" b="1" dirty="0" smtClean="0"/>
              <a:t>олимпиаду!</a:t>
            </a:r>
            <a:r>
              <a:rPr lang="ru-RU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?Какое из предложений сложное? Охарактеризуйте </a:t>
            </a:r>
            <a:r>
              <a:rPr lang="ru-RU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его. Спишите</a:t>
            </a:r>
            <a:r>
              <a:rPr lang="en-US" sz="2800" b="1" dirty="0" smtClean="0"/>
              <a:t> </a:t>
            </a:r>
            <a:endParaRPr lang="ru-RU" sz="2800" b="1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26632" name="Picture 8" descr="70bea720444516edf262b7f5690a74d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Талисман игр Сочи – 2014</a:t>
            </a:r>
          </a:p>
        </p:txBody>
      </p:sp>
      <p:pic>
        <p:nvPicPr>
          <p:cNvPr id="2" name="Picture 2" descr="http://www.srgazeta.ru/wp-content/uploads/2011/12/talisma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2357430"/>
            <a:ext cx="638175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Б</a:t>
            </a:r>
            <a:r>
              <a:rPr lang="en-US" b="1" dirty="0" err="1" smtClean="0">
                <a:solidFill>
                  <a:srgbClr val="FF0000"/>
                </a:solidFill>
              </a:rPr>
              <a:t>елый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en-US" b="1" dirty="0" err="1" smtClean="0">
                <a:solidFill>
                  <a:srgbClr val="FF0000"/>
                </a:solidFill>
              </a:rPr>
              <a:t>ишка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0" y="1500188"/>
            <a:ext cx="8686800" cy="43402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  </a:t>
            </a:r>
            <a:r>
              <a:rPr lang="en-US" b="1" dirty="0" smtClean="0"/>
              <a:t>Белый </a:t>
            </a:r>
            <a:r>
              <a:rPr lang="ru-RU" b="1" dirty="0"/>
              <a:t>М</a:t>
            </a:r>
            <a:r>
              <a:rPr lang="en-US" b="1" dirty="0" smtClean="0"/>
              <a:t>ишка с раннего детства воспитывался полярниками. Именно они научили его кататься </a:t>
            </a:r>
            <a:r>
              <a:rPr lang="en-US" b="1" dirty="0" err="1" smtClean="0"/>
              <a:t>на</a:t>
            </a:r>
            <a:r>
              <a:rPr lang="en-US" b="1" dirty="0" smtClean="0"/>
              <a:t> лыжах, бегать </a:t>
            </a:r>
            <a:r>
              <a:rPr lang="en-US" b="1" dirty="0" err="1" smtClean="0"/>
              <a:t>на</a:t>
            </a:r>
            <a:r>
              <a:rPr lang="en-US" b="1" dirty="0" smtClean="0"/>
              <a:t> коньках и играть в керлинг. </a:t>
            </a:r>
            <a:r>
              <a:rPr lang="en-US" b="1" dirty="0" err="1" smtClean="0"/>
              <a:t>Но</a:t>
            </a:r>
            <a:r>
              <a:rPr lang="en-US" b="1" dirty="0" smtClean="0"/>
              <a:t> </a:t>
            </a:r>
            <a:r>
              <a:rPr lang="en-US" b="1" dirty="0" err="1" smtClean="0"/>
              <a:t>больше</a:t>
            </a:r>
            <a:r>
              <a:rPr lang="en-US" b="1" dirty="0" smtClean="0"/>
              <a:t> </a:t>
            </a:r>
            <a:r>
              <a:rPr lang="en-US" b="1" dirty="0" err="1" smtClean="0"/>
              <a:t>всего</a:t>
            </a:r>
            <a:r>
              <a:rPr lang="en-US" b="1" dirty="0" smtClean="0"/>
              <a:t> </a:t>
            </a:r>
            <a:r>
              <a:rPr lang="en-US" b="1" dirty="0" err="1" smtClean="0"/>
              <a:t>белому</a:t>
            </a:r>
            <a:r>
              <a:rPr lang="en-US" b="1" dirty="0" smtClean="0"/>
              <a:t> </a:t>
            </a:r>
            <a:r>
              <a:rPr lang="ru-RU" b="1" dirty="0" err="1"/>
              <a:t>М</a:t>
            </a:r>
            <a:r>
              <a:rPr lang="en-US" b="1" dirty="0" err="1" smtClean="0"/>
              <a:t>ишке</a:t>
            </a:r>
            <a:r>
              <a:rPr lang="en-US" b="1" dirty="0" smtClean="0"/>
              <a:t> понравилось кататься </a:t>
            </a:r>
            <a:r>
              <a:rPr lang="en-US" b="1" dirty="0" err="1" smtClean="0"/>
              <a:t>на</a:t>
            </a:r>
            <a:r>
              <a:rPr lang="en-US" b="1" dirty="0" smtClean="0"/>
              <a:t> </a:t>
            </a:r>
            <a:r>
              <a:rPr lang="en-US" b="1" dirty="0" err="1" smtClean="0"/>
              <a:t>спортивных</a:t>
            </a:r>
            <a:r>
              <a:rPr lang="en-US" b="1" dirty="0" smtClean="0"/>
              <a:t> </a:t>
            </a:r>
            <a:r>
              <a:rPr lang="en-US" b="1" dirty="0" err="1" smtClean="0"/>
              <a:t>санках</a:t>
            </a:r>
            <a:r>
              <a:rPr lang="en-US" b="1" dirty="0" smtClean="0"/>
              <a:t>. </a:t>
            </a:r>
            <a:endParaRPr lang="ru-RU" b="1" dirty="0" smtClean="0"/>
          </a:p>
        </p:txBody>
      </p:sp>
      <p:pic>
        <p:nvPicPr>
          <p:cNvPr id="29700" name="Picture 2" descr="&amp;Bcy;&amp;iecy;&amp;lcy;&amp;ycy;&amp;jcy; &amp;mcy;&amp;icy;&amp;shcy;&amp;kcy;&amp;a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38900" y="3286125"/>
            <a:ext cx="27051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395288" y="332656"/>
            <a:ext cx="8229600" cy="452668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b="1" dirty="0" smtClean="0"/>
              <a:t>Цель:   </a:t>
            </a:r>
            <a:r>
              <a:rPr lang="ru-RU" sz="2400" dirty="0" smtClean="0"/>
              <a:t>знакомство школьников с историей  и культурой        	проведения Олимпийских игр.</a:t>
            </a:r>
            <a:endParaRPr lang="en-US" sz="2400" b="1" dirty="0" smtClean="0"/>
          </a:p>
          <a:p>
            <a:pPr>
              <a:buFont typeface="Arial" charset="0"/>
              <a:buNone/>
            </a:pPr>
            <a:r>
              <a:rPr lang="en-US" sz="2400" b="1" dirty="0" err="1" smtClean="0"/>
              <a:t>Задачи</a:t>
            </a:r>
            <a:r>
              <a:rPr lang="en-US" sz="2400" b="1" dirty="0" smtClean="0"/>
              <a:t>:</a:t>
            </a:r>
            <a:endParaRPr lang="ru-RU" sz="2400" dirty="0" smtClean="0"/>
          </a:p>
          <a:p>
            <a:r>
              <a:rPr lang="ru-RU" sz="2400" dirty="0" smtClean="0"/>
              <a:t>Развитие интереса учащихся к проведению крупнейших спортивных состязаний.</a:t>
            </a:r>
          </a:p>
          <a:p>
            <a:r>
              <a:rPr lang="ru-RU" sz="2400" dirty="0" smtClean="0"/>
              <a:t>Показать учащимся, что Олимпийские игры - не просто крупнейшее спортивное событие, это мероприятие укрепления спортивного духа, национальной гордости и упрочения мира на земле.</a:t>
            </a:r>
          </a:p>
          <a:p>
            <a:r>
              <a:rPr lang="ru-RU" sz="2400" dirty="0" smtClean="0"/>
              <a:t>Сформировать положительное отношение к здоровому образу жизни.</a:t>
            </a:r>
          </a:p>
          <a:p>
            <a:r>
              <a:rPr lang="ru-RU" sz="2400" dirty="0" smtClean="0"/>
              <a:t>Воспитание патриотических чувств, гордость за свой город, свою страну, свой народ.</a:t>
            </a:r>
          </a:p>
          <a:p>
            <a:r>
              <a:rPr lang="ru-RU" sz="2400" dirty="0" smtClean="0"/>
              <a:t>Формирование </a:t>
            </a:r>
            <a:r>
              <a:rPr lang="ru-RU" sz="2400" dirty="0" smtClean="0"/>
              <a:t>дружеских отношений, уважения между всеми членами классного коллектива.</a:t>
            </a:r>
          </a:p>
        </p:txBody>
      </p:sp>
      <p:pic>
        <p:nvPicPr>
          <p:cNvPr id="44038" name="Picture 6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Зайка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	</a:t>
            </a:r>
            <a:r>
              <a:rPr lang="en-US" b="1" smtClean="0"/>
              <a:t>Зайка – самая активная жительница зимнего леса. Ее друзья всегда удивляются – и как она все успевает!? Ведь Зайка не только успевает учиться в Лесной Академии на «отлично», помогать маме в семейном ресторанчике «Лесная запруда», но и участвовать в различных спортивных соревнованиях. </a:t>
            </a:r>
            <a:endParaRPr lang="ru-RU" b="1" smtClean="0"/>
          </a:p>
        </p:txBody>
      </p:sp>
      <p:pic>
        <p:nvPicPr>
          <p:cNvPr id="30724" name="Picture 2" descr="&amp;Zcy;&amp;acy;&amp;jcy;&amp;kcy;&amp;acy; "/>
          <p:cNvPicPr>
            <a:picLocks noChangeAspect="1" noChangeArrowheads="1"/>
          </p:cNvPicPr>
          <p:nvPr/>
        </p:nvPicPr>
        <p:blipFill>
          <a:blip r:embed="rId3" cstate="email"/>
          <a:srcRect r="17207"/>
          <a:stretch>
            <a:fillRect/>
          </a:stretch>
        </p:blipFill>
        <p:spPr bwMode="auto">
          <a:xfrm>
            <a:off x="6715125" y="3000375"/>
            <a:ext cx="24288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льпинист Леопард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	</a:t>
            </a:r>
            <a:r>
              <a:rPr lang="ru-RU" b="1" smtClean="0"/>
              <a:t>Горный спасатель-альпинист Леопард живет в кроне огромного дерева, которое растет на самой высокой скале в заснеженных горах Кавказа. Он всегда готов прийти на помощь и не раз спасал расположенную неподалеку деревню от   		    лавин.</a:t>
            </a:r>
          </a:p>
          <a:p>
            <a:pPr eaLnBrk="1" hangingPunct="1"/>
            <a:endParaRPr lang="ru-RU" smtClean="0"/>
          </a:p>
        </p:txBody>
      </p:sp>
      <p:pic>
        <p:nvPicPr>
          <p:cNvPr id="31748" name="Picture 2" descr="&amp;Lcy;&amp;iecy;&amp;ocy;&amp;pcy;&amp;acy;&amp;rcy;&amp;d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3857625"/>
            <a:ext cx="24003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064500" cy="1214437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Какие виды спорта были включены </a:t>
            </a:r>
            <a:r>
              <a:rPr lang="ru-RU" sz="2800" b="1" dirty="0" smtClean="0">
                <a:solidFill>
                  <a:srgbClr val="FF0000"/>
                </a:solidFill>
              </a:rPr>
              <a:t>в первые </a:t>
            </a:r>
            <a:r>
              <a:rPr lang="ru-RU" sz="2800" b="1" dirty="0" smtClean="0">
                <a:solidFill>
                  <a:srgbClr val="FF0000"/>
                </a:solidFill>
              </a:rPr>
              <a:t>Олимпийские игры?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/>
            </a:r>
            <a:br>
              <a:rPr lang="en-US" sz="4000" b="1" dirty="0" smtClean="0">
                <a:solidFill>
                  <a:srgbClr val="FF0000"/>
                </a:solidFill>
              </a:rPr>
            </a:br>
            <a:endParaRPr lang="ru-RU" sz="4000" b="1" dirty="0" smtClean="0">
              <a:solidFill>
                <a:srgbClr val="FF0000"/>
              </a:solidFill>
            </a:endParaRP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4787900" y="2276475"/>
            <a:ext cx="2879725" cy="3840163"/>
          </a:xfrm>
        </p:spPr>
        <p:txBody>
          <a:bodyPr/>
          <a:lstStyle/>
          <a:p>
            <a:pPr eaLnBrk="1" hangingPunct="1"/>
            <a:r>
              <a:rPr lang="ru-RU" b="1" smtClean="0"/>
              <a:t>506315602</a:t>
            </a:r>
          </a:p>
        </p:txBody>
      </p:sp>
      <p:pic>
        <p:nvPicPr>
          <p:cNvPr id="32774" name="Picture 6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3" name="Picture 85" descr="0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7900" y="3933825"/>
            <a:ext cx="4105275" cy="2736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2890" name="Group 122"/>
          <p:cNvGraphicFramePr>
            <a:graphicFrameLocks noGrp="1"/>
          </p:cNvGraphicFramePr>
          <p:nvPr/>
        </p:nvGraphicFramePr>
        <p:xfrm>
          <a:off x="971550" y="1916113"/>
          <a:ext cx="3455988" cy="3584448"/>
        </p:xfrm>
        <a:graphic>
          <a:graphicData uri="http://schemas.openxmlformats.org/drawingml/2006/table">
            <a:tbl>
              <a:tblPr/>
              <a:tblGrid>
                <a:gridCol w="1011238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92" name="Rectangle 124"/>
          <p:cNvSpPr>
            <a:spLocks noChangeArrowheads="1"/>
          </p:cNvSpPr>
          <p:nvPr/>
        </p:nvSpPr>
        <p:spPr bwMode="auto">
          <a:xfrm>
            <a:off x="5857884" y="4143380"/>
            <a:ext cx="2160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/>
              <a:t>Пятиборье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9028 -0.00301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" y="8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Как называли победителей Игр в Древней Греции?</a:t>
            </a:r>
            <a:r>
              <a:rPr lang="ru-RU" dirty="0" smtClean="0"/>
              <a:t> </a:t>
            </a:r>
            <a:endParaRPr lang="ru-RU" dirty="0" smtClean="0"/>
          </a:p>
        </p:txBody>
      </p:sp>
      <p:sp>
        <p:nvSpPr>
          <p:cNvPr id="34819" name="Содержимое 2"/>
          <p:cNvSpPr>
            <a:spLocks noGrp="1"/>
          </p:cNvSpPr>
          <p:nvPr>
            <p:ph idx="4294967295"/>
          </p:nvPr>
        </p:nvSpPr>
        <p:spPr>
          <a:xfrm>
            <a:off x="4140200" y="2000250"/>
            <a:ext cx="4546600" cy="1068388"/>
          </a:xfrm>
        </p:spPr>
        <p:txBody>
          <a:bodyPr/>
          <a:lstStyle/>
          <a:p>
            <a:pPr eaLnBrk="1" hangingPunct="1"/>
            <a:r>
              <a:rPr lang="ru-RU" b="1" dirty="0" smtClean="0"/>
              <a:t>5434535534</a:t>
            </a:r>
          </a:p>
        </p:txBody>
      </p:sp>
      <p:pic>
        <p:nvPicPr>
          <p:cNvPr id="39942" name="Picture 6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9943" name="Group 7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9963" name="Picture 30" descr="olimpioniki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725" y="3644900"/>
            <a:ext cx="2981325" cy="2686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967" name="Rectangle 31"/>
          <p:cNvSpPr>
            <a:spLocks noChangeArrowheads="1"/>
          </p:cNvSpPr>
          <p:nvPr/>
        </p:nvSpPr>
        <p:spPr bwMode="auto">
          <a:xfrm>
            <a:off x="5867400" y="3716338"/>
            <a:ext cx="217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 dirty="0" err="1" smtClean="0"/>
              <a:t>Олимпионик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229600" cy="1500188"/>
          </a:xfrm>
        </p:spPr>
        <p:txBody>
          <a:bodyPr/>
          <a:lstStyle/>
          <a:p>
            <a:pPr eaLnBrk="1" hangingPunct="1"/>
            <a:r>
              <a:rPr lang="en-US" sz="4000" b="1" i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Как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называется</a:t>
            </a:r>
            <a:r>
              <a:rPr lang="en-US" sz="2800" b="1" dirty="0" smtClean="0">
                <a:solidFill>
                  <a:srgbClr val="FF0000"/>
                </a:solidFill>
              </a:rPr>
              <a:t> и </a:t>
            </a:r>
            <a:r>
              <a:rPr lang="en-US" sz="2800" b="1" dirty="0" err="1" smtClean="0">
                <a:solidFill>
                  <a:srgbClr val="FF0000"/>
                </a:solidFill>
              </a:rPr>
              <a:t>посёлок</a:t>
            </a:r>
            <a:r>
              <a:rPr lang="en-US" sz="2800" b="1" dirty="0" smtClean="0">
                <a:solidFill>
                  <a:srgbClr val="FF0000"/>
                </a:solidFill>
              </a:rPr>
              <a:t>, и </a:t>
            </a:r>
            <a:r>
              <a:rPr lang="en-US" sz="2800" b="1" dirty="0" err="1" smtClean="0">
                <a:solidFill>
                  <a:srgbClr val="FF0000"/>
                </a:solidFill>
              </a:rPr>
              <a:t>горнолыжный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курорт</a:t>
            </a:r>
            <a:r>
              <a:rPr lang="en-US" sz="2800" b="1" dirty="0" smtClean="0">
                <a:solidFill>
                  <a:srgbClr val="FF0000"/>
                </a:solidFill>
              </a:rPr>
              <a:t> в </a:t>
            </a:r>
            <a:r>
              <a:rPr lang="en-US" sz="2800" b="1" dirty="0" err="1" smtClean="0">
                <a:solidFill>
                  <a:srgbClr val="FF0000"/>
                </a:solidFill>
              </a:rPr>
              <a:t>Сочи</a:t>
            </a:r>
            <a:r>
              <a:rPr lang="en-US" sz="2800" b="1" dirty="0" smtClean="0">
                <a:solidFill>
                  <a:srgbClr val="FF0000"/>
                </a:solidFill>
              </a:rPr>
              <a:t>?</a:t>
            </a:r>
            <a:br>
              <a:rPr lang="en-US" sz="2800" b="1" dirty="0" smtClean="0">
                <a:solidFill>
                  <a:srgbClr val="FF0000"/>
                </a:solidFill>
              </a:rPr>
            </a:br>
            <a:endParaRPr lang="ru-RU" sz="2800" dirty="0" smtClean="0">
              <a:solidFill>
                <a:srgbClr val="FF0000"/>
              </a:solidFill>
            </a:endParaRP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4643438" y="2133600"/>
            <a:ext cx="4043362" cy="647700"/>
          </a:xfrm>
        </p:spPr>
        <p:txBody>
          <a:bodyPr/>
          <a:lstStyle/>
          <a:p>
            <a:pPr eaLnBrk="1" hangingPunct="1"/>
            <a:r>
              <a:rPr lang="ru-RU" b="1" smtClean="0"/>
              <a:t>4616510 554051</a:t>
            </a:r>
          </a:p>
        </p:txBody>
      </p:sp>
      <p:pic>
        <p:nvPicPr>
          <p:cNvPr id="2" name="Picture 2" descr="http://www.glcsa.org/images/stories/kr-po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92691" y="3006721"/>
            <a:ext cx="4690956" cy="3521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9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3800" name="Group 8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3838" name="Group 46"/>
          <p:cNvGraphicFramePr>
            <a:graphicFrameLocks noGrp="1"/>
          </p:cNvGraphicFramePr>
          <p:nvPr/>
        </p:nvGraphicFramePr>
        <p:xfrm>
          <a:off x="2771775" y="3170238"/>
          <a:ext cx="5761038" cy="518160"/>
        </p:xfrm>
        <a:graphic>
          <a:graphicData uri="http://schemas.openxmlformats.org/drawingml/2006/table">
            <a:tbl>
              <a:tblPr/>
              <a:tblGrid>
                <a:gridCol w="2882900"/>
                <a:gridCol w="2878138"/>
              </a:tblGrid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Красная Поляна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9144000" cy="17145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Какой вид спорта был включён в программу Олимпиад из-за легенды о смерти его основоположника?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4500563" y="2276475"/>
            <a:ext cx="3609975" cy="792163"/>
          </a:xfrm>
        </p:spPr>
        <p:txBody>
          <a:bodyPr/>
          <a:lstStyle/>
          <a:p>
            <a:pPr eaLnBrk="1" hangingPunct="1"/>
            <a:r>
              <a:rPr lang="ru-RU" b="1" smtClean="0"/>
              <a:t>41617556433 121</a:t>
            </a:r>
          </a:p>
        </p:txBody>
      </p:sp>
      <p:pic>
        <p:nvPicPr>
          <p:cNvPr id="34823" name="Picture 7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4824" name="Group 8"/>
          <p:cNvGraphicFramePr>
            <a:graphicFrameLocks noGrp="1"/>
          </p:cNvGraphicFramePr>
          <p:nvPr/>
        </p:nvGraphicFramePr>
        <p:xfrm>
          <a:off x="395288" y="1989138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4843" name="Picture 31" descr="0005d87k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3" y="3179763"/>
            <a:ext cx="4371975" cy="3449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5580063" y="3313113"/>
            <a:ext cx="2867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 dirty="0"/>
              <a:t>Марафонский бег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647700" y="549275"/>
            <a:ext cx="8496300" cy="1214438"/>
          </a:xfrm>
        </p:spPr>
        <p:txBody>
          <a:bodyPr/>
          <a:lstStyle/>
          <a:p>
            <a:pPr eaLnBrk="1" hangingPunct="1"/>
            <a:r>
              <a:rPr lang="en-US" sz="4000" b="1" i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Начиная с 18 века, проигравшим стали оставлять жизнь, что и послужило бурному развитию этого вида спорта. Какого?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/>
            </a:r>
            <a:br>
              <a:rPr lang="en-US" sz="4000" b="1" dirty="0" smtClean="0">
                <a:solidFill>
                  <a:srgbClr val="FF0000"/>
                </a:solidFill>
              </a:rPr>
            </a:br>
            <a:endParaRPr lang="ru-RU" sz="4000" b="1" dirty="0" smtClean="0">
              <a:solidFill>
                <a:srgbClr val="FF0000"/>
              </a:solidFill>
            </a:endParaRP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4356100" y="2214563"/>
            <a:ext cx="4330700" cy="782637"/>
          </a:xfrm>
        </p:spPr>
        <p:txBody>
          <a:bodyPr/>
          <a:lstStyle/>
          <a:p>
            <a:pPr eaLnBrk="1" hangingPunct="1"/>
            <a:r>
              <a:rPr lang="ru-RU" b="1" smtClean="0"/>
              <a:t>7276511532</a:t>
            </a:r>
            <a:endParaRPr lang="ru-RU" smtClean="0"/>
          </a:p>
        </p:txBody>
      </p:sp>
      <p:pic>
        <p:nvPicPr>
          <p:cNvPr id="35847" name="Picture 7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5848" name="Group 8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5867" name="Picture 31" descr="172750_4pNz7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7900" y="3573463"/>
            <a:ext cx="3829050" cy="306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5867400" y="3744913"/>
            <a:ext cx="2017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 dirty="0"/>
              <a:t>Фехтование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1358900"/>
          </a:xfrm>
        </p:spPr>
        <p:txBody>
          <a:bodyPr/>
          <a:lstStyle/>
          <a:p>
            <a:pPr eaLnBrk="1" hangingPunct="1"/>
            <a:r>
              <a:rPr lang="en-US" sz="40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О каком виде спорта англичане говорят, что это обмен мнениями при помощи жестов?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4356100" y="2205038"/>
            <a:ext cx="4103688" cy="576262"/>
          </a:xfrm>
        </p:spPr>
        <p:txBody>
          <a:bodyPr/>
          <a:lstStyle/>
          <a:p>
            <a:pPr eaLnBrk="1" hangingPunct="1"/>
            <a:r>
              <a:rPr lang="ru-RU" b="1" smtClean="0"/>
              <a:t>5 15462</a:t>
            </a:r>
          </a:p>
        </p:txBody>
      </p:sp>
      <p:pic>
        <p:nvPicPr>
          <p:cNvPr id="36871" name="Picture 7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6872" name="Group 8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6891" name="Picture 31" descr="x_f33dc0e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3" y="3860800"/>
            <a:ext cx="4233862" cy="2617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96" name="Rectangle 32"/>
          <p:cNvSpPr>
            <a:spLocks noChangeArrowheads="1"/>
          </p:cNvSpPr>
          <p:nvPr/>
        </p:nvSpPr>
        <p:spPr bwMode="auto">
          <a:xfrm>
            <a:off x="5940425" y="3933825"/>
            <a:ext cx="143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О боксе</a:t>
            </a:r>
            <a:r>
              <a:rPr lang="ru-RU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9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1430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Начиная с 1924 года к словам «Олимпийские игры» стали добавлять ещё одно то или иное слово. Какое?</a:t>
            </a:r>
          </a:p>
        </p:txBody>
      </p:sp>
      <p:pic>
        <p:nvPicPr>
          <p:cNvPr id="2" name="Picture 2" descr="http://s.spynet.ru/uploads/images/0/5/3/9/9/5/2010/09/18/16b6c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4000504"/>
            <a:ext cx="557216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940" name="Содержимое 2"/>
          <p:cNvSpPr>
            <a:spLocks noGrp="1"/>
          </p:cNvSpPr>
          <p:nvPr>
            <p:ph idx="1"/>
          </p:nvPr>
        </p:nvSpPr>
        <p:spPr>
          <a:xfrm>
            <a:off x="4284663" y="2205038"/>
            <a:ext cx="4259262" cy="503237"/>
          </a:xfrm>
        </p:spPr>
        <p:txBody>
          <a:bodyPr/>
          <a:lstStyle/>
          <a:p>
            <a:pPr eaLnBrk="1" hangingPunct="1"/>
            <a:r>
              <a:rPr lang="ru-RU" b="1" smtClean="0"/>
              <a:t>426532 343 334532</a:t>
            </a:r>
          </a:p>
        </p:txBody>
      </p:sp>
      <p:pic>
        <p:nvPicPr>
          <p:cNvPr id="37895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7896" name="Group 8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916" name="Picture 31" descr="1924oh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284538"/>
            <a:ext cx="3883025" cy="3324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920" name="Rectangle 32"/>
          <p:cNvSpPr>
            <a:spLocks noChangeArrowheads="1"/>
          </p:cNvSpPr>
          <p:nvPr/>
        </p:nvSpPr>
        <p:spPr bwMode="auto">
          <a:xfrm>
            <a:off x="5076825" y="3429000"/>
            <a:ext cx="3416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Летние  или   </a:t>
            </a:r>
            <a:r>
              <a:rPr lang="ru-RU" sz="2400" b="1"/>
              <a:t>зимние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0" y="404813"/>
            <a:ext cx="9144000" cy="11430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Только в одном виде спорта надо к победе буквально пятиться задом. Когда-то он даже входил в программу Олимпийских игр. Назовите этот вид.</a:t>
            </a:r>
            <a:r>
              <a:rPr lang="ru-RU" dirty="0" smtClean="0"/>
              <a:t> </a:t>
            </a: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4284663" y="2276475"/>
            <a:ext cx="4630737" cy="576263"/>
          </a:xfrm>
        </p:spPr>
        <p:txBody>
          <a:bodyPr/>
          <a:lstStyle/>
          <a:p>
            <a:pPr eaLnBrk="1" hangingPunct="1"/>
            <a:r>
              <a:rPr lang="ru-RU" b="1" smtClean="0"/>
              <a:t>5262601311532 415161</a:t>
            </a:r>
          </a:p>
        </p:txBody>
      </p:sp>
      <p:pic>
        <p:nvPicPr>
          <p:cNvPr id="38918" name="Picture 6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8919" name="Group 7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8939" name="Picture 30" descr="igra-rak-pyatitsya-naza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6100" y="3860800"/>
            <a:ext cx="4535488" cy="261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943" name="Rectangle 31"/>
          <p:cNvSpPr>
            <a:spLocks noChangeArrowheads="1"/>
          </p:cNvSpPr>
          <p:nvPr/>
        </p:nvSpPr>
        <p:spPr bwMode="auto">
          <a:xfrm>
            <a:off x="4932363" y="4005263"/>
            <a:ext cx="363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Перетягивание каната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621829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Возникновение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Олимпийских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                      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l_fi" descr="http://lh4.ggpht.com/_NkffXgkQPM0/TTVc4QwxE7I/AAAAAAAABb8/Xs1cvuv3w3w/img238718515159d168886c6100b7cb945d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928926" y="4629149"/>
            <a:ext cx="5214974" cy="2228851"/>
          </a:xfrm>
          <a:effectLst>
            <a:softEdge rad="112500"/>
          </a:effectLst>
        </p:spPr>
      </p:pic>
      <p:pic>
        <p:nvPicPr>
          <p:cNvPr id="6" name="il_fi" descr="http://olimp-history.ru/files/ancient_olympics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928802"/>
            <a:ext cx="3143250" cy="3286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5" name="Прямоугольник 6"/>
          <p:cNvSpPr>
            <a:spLocks noChangeArrowheads="1"/>
          </p:cNvSpPr>
          <p:nvPr/>
        </p:nvSpPr>
        <p:spPr bwMode="auto">
          <a:xfrm>
            <a:off x="2915816" y="908720"/>
            <a:ext cx="6085309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Calibri" pitchFamily="34" charset="0"/>
              </a:rPr>
              <a:t>1</a:t>
            </a:r>
            <a:r>
              <a:rPr lang="ru-RU" sz="3200" b="1" dirty="0" smtClean="0">
                <a:latin typeface="Calibri" pitchFamily="34" charset="0"/>
              </a:rPr>
              <a:t>.</a:t>
            </a:r>
            <a:r>
              <a:rPr lang="ru-RU" sz="3200" b="1" dirty="0">
                <a:latin typeface="Calibri" pitchFamily="34" charset="0"/>
              </a:rPr>
              <a:t> 776 </a:t>
            </a:r>
            <a:r>
              <a:rPr lang="ru-RU" sz="3200" b="1" dirty="0" smtClean="0">
                <a:latin typeface="Calibri" pitchFamily="34" charset="0"/>
              </a:rPr>
              <a:t>год </a:t>
            </a:r>
            <a:r>
              <a:rPr lang="ru-RU" sz="3200" b="1" dirty="0">
                <a:latin typeface="Calibri" pitchFamily="34" charset="0"/>
              </a:rPr>
              <a:t>до н.э.  </a:t>
            </a:r>
            <a:r>
              <a:rPr lang="ru-RU" sz="3200" b="1" dirty="0" smtClean="0">
                <a:latin typeface="Calibri" pitchFamily="34" charset="0"/>
              </a:rPr>
              <a:t>2.Олимпийский </a:t>
            </a:r>
            <a:r>
              <a:rPr lang="ru-RU" sz="3200" b="1" dirty="0">
                <a:latin typeface="Calibri" pitchFamily="34" charset="0"/>
              </a:rPr>
              <a:t>праздник получил общегреческое  признание. </a:t>
            </a:r>
            <a:endParaRPr lang="ru-RU" sz="3200" b="1" dirty="0" smtClean="0">
              <a:latin typeface="Calibri" pitchFamily="34" charset="0"/>
            </a:endParaRPr>
          </a:p>
          <a:p>
            <a:pPr algn="ctr"/>
            <a:r>
              <a:rPr lang="ru-RU" sz="3200" b="1" dirty="0" smtClean="0">
                <a:latin typeface="Calibri" pitchFamily="34" charset="0"/>
              </a:rPr>
              <a:t>3.Этот </a:t>
            </a:r>
            <a:r>
              <a:rPr lang="ru-RU" sz="3200" b="1" dirty="0">
                <a:latin typeface="Calibri" pitchFamily="34" charset="0"/>
              </a:rPr>
              <a:t>год </a:t>
            </a:r>
            <a:r>
              <a:rPr lang="ru-RU" sz="3200" b="1" dirty="0" smtClean="0">
                <a:latin typeface="Calibri" pitchFamily="34" charset="0"/>
              </a:rPr>
              <a:t>- первая летописная страница </a:t>
            </a:r>
            <a:r>
              <a:rPr lang="ru-RU" sz="3200" b="1" dirty="0">
                <a:latin typeface="Calibri" pitchFamily="34" charset="0"/>
              </a:rPr>
              <a:t>Олимпийских игр</a:t>
            </a:r>
            <a:r>
              <a:rPr lang="ru-RU" sz="3200" b="1" dirty="0" smtClean="0">
                <a:latin typeface="Calibri" pitchFamily="34" charset="0"/>
              </a:rPr>
              <a:t>.</a:t>
            </a:r>
          </a:p>
          <a:p>
            <a:pPr algn="ctr"/>
            <a:endParaRPr lang="ru-RU" sz="3200" b="1" i="1" dirty="0">
              <a:solidFill>
                <a:srgbClr val="FF3300"/>
              </a:solidFill>
              <a:latin typeface="Calibri" pitchFamily="34" charset="0"/>
            </a:endParaRPr>
          </a:p>
          <a:p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Охарактеризовать предложения:</a:t>
            </a:r>
            <a:endParaRPr lang="ru-RU" sz="24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pic>
        <p:nvPicPr>
          <p:cNvPr id="14344" name="Picture 8" descr="70bea720444516edf262b7f5690a74d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135731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</a:rPr>
              <a:t>Хоккейный вратарь, трехкратный олимпийский чемпион, в 22 года признанный лучшим вратарем мира. Кто он?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4716463" y="2000250"/>
            <a:ext cx="3970337" cy="852488"/>
          </a:xfrm>
        </p:spPr>
        <p:txBody>
          <a:bodyPr/>
          <a:lstStyle/>
          <a:p>
            <a:pPr eaLnBrk="1" hangingPunct="1"/>
            <a:r>
              <a:rPr lang="ru-RU" b="1" smtClean="0"/>
              <a:t>141236411 6626004</a:t>
            </a:r>
          </a:p>
        </p:txBody>
      </p:sp>
      <p:pic>
        <p:nvPicPr>
          <p:cNvPr id="40968" name="Picture 8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0969" name="Group 9"/>
          <p:cNvGraphicFramePr>
            <a:graphicFrameLocks noGrp="1"/>
          </p:cNvGraphicFramePr>
          <p:nvPr/>
        </p:nvGraphicFramePr>
        <p:xfrm>
          <a:off x="611188" y="1844675"/>
          <a:ext cx="3455987" cy="3584448"/>
        </p:xfrm>
        <a:graphic>
          <a:graphicData uri="http://schemas.openxmlformats.org/drawingml/2006/table">
            <a:tbl>
              <a:tblPr/>
              <a:tblGrid>
                <a:gridCol w="1011237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987" name="Picture 32" descr="1262089374127706930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500438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93" name="Rectangle 33"/>
          <p:cNvSpPr>
            <a:spLocks noChangeArrowheads="1"/>
          </p:cNvSpPr>
          <p:nvPr/>
        </p:nvSpPr>
        <p:spPr bwMode="auto">
          <a:xfrm>
            <a:off x="5076825" y="4005263"/>
            <a:ext cx="322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/>
              <a:t>Владислав Третьяк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91440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 </a:t>
            </a:r>
            <a:r>
              <a:rPr lang="ru-RU" sz="2800" b="1" smtClean="0">
                <a:solidFill>
                  <a:srgbClr val="FF0000"/>
                </a:solidFill>
              </a:rPr>
              <a:t>Кто в марте 2010 года был выбран композитором для написания гимна Сочи-2014?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3995738" y="2349500"/>
            <a:ext cx="4702175" cy="3768725"/>
          </a:xfrm>
        </p:spPr>
        <p:txBody>
          <a:bodyPr/>
          <a:lstStyle/>
          <a:p>
            <a:pPr eaLnBrk="1" hangingPunct="1"/>
            <a:r>
              <a:rPr lang="ru-RU" b="1" smtClean="0"/>
              <a:t>11341551</a:t>
            </a:r>
          </a:p>
        </p:txBody>
      </p:sp>
      <p:pic>
        <p:nvPicPr>
          <p:cNvPr id="46084" name="Picture 4" descr="http://valeriya.net/upload/gallery/59/ib_2160_2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2928934"/>
            <a:ext cx="4643236" cy="3485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90" name="Гимн сочинской олимпиады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96188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 descr="70bea720444516edf262b7f5690a74d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5508625" y="3140075"/>
            <a:ext cx="2441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Олег Газманов</a:t>
            </a:r>
          </a:p>
        </p:txBody>
      </p:sp>
      <p:graphicFrame>
        <p:nvGraphicFramePr>
          <p:cNvPr id="41994" name="Group 10"/>
          <p:cNvGraphicFramePr>
            <a:graphicFrameLocks noGrp="1"/>
          </p:cNvGraphicFramePr>
          <p:nvPr/>
        </p:nvGraphicFramePr>
        <p:xfrm>
          <a:off x="250825" y="1844675"/>
          <a:ext cx="3455988" cy="3584448"/>
        </p:xfrm>
        <a:graphic>
          <a:graphicData uri="http://schemas.openxmlformats.org/drawingml/2006/table">
            <a:tbl>
              <a:tblPr/>
              <a:tblGrid>
                <a:gridCol w="1011238"/>
                <a:gridCol w="1222375"/>
                <a:gridCol w="1222375"/>
              </a:tblGrid>
              <a:tr h="85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АБВГ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 Е Ё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ЖЗИ 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КЛМ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НОП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РСТ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УФХ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ЦЧШ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ЩЪЫ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Ь Э Ю Я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54044" fill="hold"/>
                                        <p:tgtEl>
                                          <p:spTgt spid="419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0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8625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i="1" dirty="0" smtClean="0"/>
              <a:t>    Полны величия заснеженные горы.</a:t>
            </a:r>
            <a:br>
              <a:rPr lang="ru-RU" b="1" i="1" dirty="0" smtClean="0"/>
            </a:br>
            <a:r>
              <a:rPr lang="ru-RU" b="1" i="1" dirty="0" smtClean="0"/>
              <a:t>Играет бликами морская даль.</a:t>
            </a:r>
            <a:br>
              <a:rPr lang="ru-RU" b="1" i="1" dirty="0" smtClean="0"/>
            </a:br>
            <a:r>
              <a:rPr lang="ru-RU" b="1" i="1" u="sng" dirty="0" smtClean="0"/>
              <a:t>Полны спортсмены олимпийского задора,</a:t>
            </a:r>
            <a:br>
              <a:rPr lang="ru-RU" b="1" i="1" u="sng" dirty="0" smtClean="0"/>
            </a:br>
            <a:r>
              <a:rPr lang="ru-RU" b="1" i="1" u="sng" dirty="0" smtClean="0"/>
              <a:t>А  солнце в небе блещет как медаль!</a:t>
            </a:r>
            <a:br>
              <a:rPr lang="ru-RU" b="1" i="1" u="sng" dirty="0" smtClean="0"/>
            </a:br>
            <a:r>
              <a:rPr lang="ru-RU" b="1" i="1" dirty="0" smtClean="0"/>
              <a:t>						</a:t>
            </a:r>
          </a:p>
          <a:p>
            <a:pPr algn="ctr" eaLnBrk="1" hangingPunct="1">
              <a:buFont typeface="Arial" charset="0"/>
              <a:buNone/>
            </a:pPr>
            <a:r>
              <a:rPr lang="ru-RU" sz="2800" b="1" i="1" u="sng" dirty="0" smtClean="0">
                <a:solidFill>
                  <a:srgbClr val="FF0000"/>
                </a:solidFill>
              </a:rPr>
              <a:t>Списать предложение, сделать его синтаксический разбор</a:t>
            </a:r>
            <a:r>
              <a:rPr lang="ru-RU" sz="2800" b="1" u="sng" dirty="0" smtClean="0">
                <a:solidFill>
                  <a:srgbClr val="FF0000"/>
                </a:solidFill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FF0000"/>
                </a:solidFill>
              </a:rPr>
              <a:t> </a:t>
            </a:r>
            <a:endParaRPr lang="ru-RU" u="sng" dirty="0" smtClean="0">
              <a:solidFill>
                <a:srgbClr val="FF0000"/>
              </a:solidFill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43014" name="Picture 6" descr="70bea720444516edf262b7f5690a74d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Интересные факты о древних Олимпийских играх</a:t>
            </a:r>
            <a:r>
              <a:rPr lang="ru-RU" sz="3600" dirty="0" smtClean="0"/>
              <a:t> </a:t>
            </a:r>
          </a:p>
        </p:txBody>
      </p:sp>
      <p:pic>
        <p:nvPicPr>
          <p:cNvPr id="4098" name="Picture 2" descr="http://www.ellada-russia.ru/images/portal/flame_lightin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36189">
            <a:off x="5637079" y="4009252"/>
            <a:ext cx="3304582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8" name="Содержимое 2"/>
          <p:cNvSpPr>
            <a:spLocks noGrp="1"/>
          </p:cNvSpPr>
          <p:nvPr>
            <p:ph idx="1"/>
          </p:nvPr>
        </p:nvSpPr>
        <p:spPr>
          <a:xfrm>
            <a:off x="142875" y="1214438"/>
            <a:ext cx="8821613" cy="4911725"/>
          </a:xfrm>
        </p:spPr>
        <p:txBody>
          <a:bodyPr/>
          <a:lstStyle/>
          <a:p>
            <a:pPr eaLnBrk="1" hangingPunct="1"/>
            <a:r>
              <a:rPr lang="ru-RU" sz="2800" b="1" i="1" dirty="0" smtClean="0"/>
              <a:t>Атлеты-олимпийцы соревновались обнаженными</a:t>
            </a:r>
            <a:r>
              <a:rPr lang="ru-RU" sz="2800" dirty="0" smtClean="0"/>
              <a:t> </a:t>
            </a:r>
            <a:endParaRPr lang="ru-RU" sz="2800" b="1" dirty="0" smtClean="0"/>
          </a:p>
          <a:p>
            <a:pPr eaLnBrk="1" hangingPunct="1"/>
            <a:r>
              <a:rPr lang="ru-RU" sz="2800" b="1" i="1" dirty="0" smtClean="0"/>
              <a:t>Повар - первый чемпион олимпийских игр</a:t>
            </a:r>
            <a:r>
              <a:rPr lang="ru-RU" sz="2800" dirty="0" smtClean="0"/>
              <a:t> </a:t>
            </a:r>
            <a:endParaRPr lang="ru-RU" sz="2800" b="1" dirty="0" smtClean="0"/>
          </a:p>
          <a:p>
            <a:pPr eaLnBrk="1" hangingPunct="1"/>
            <a:r>
              <a:rPr lang="ru-RU" sz="2800" b="1" i="1" dirty="0" smtClean="0"/>
              <a:t>Вместо медалей - оливковая ветвь</a:t>
            </a:r>
          </a:p>
          <a:p>
            <a:pPr eaLnBrk="1" hangingPunct="1"/>
            <a:r>
              <a:rPr lang="ru-RU" sz="2800" b="1" i="1" dirty="0" smtClean="0"/>
              <a:t>Бег был несколько веков единственным видом соревнований</a:t>
            </a:r>
          </a:p>
          <a:p>
            <a:pPr eaLnBrk="1" hangingPunct="1"/>
            <a:r>
              <a:rPr lang="ru-RU" sz="2800" b="1" i="1" dirty="0" smtClean="0"/>
              <a:t>Панкратион - это древний вид борьбы без правил</a:t>
            </a:r>
            <a:r>
              <a:rPr lang="ru-RU" sz="2800" b="1" dirty="0" smtClean="0"/>
              <a:t> </a:t>
            </a:r>
          </a:p>
          <a:p>
            <a:pPr marL="0" indent="0" algn="ctr" eaLnBrk="1" hangingPunct="1">
              <a:buNone/>
            </a:pPr>
            <a:r>
              <a:rPr lang="ru-RU" sz="2800" b="1" i="1" u="sng" dirty="0" smtClean="0">
                <a:solidFill>
                  <a:srgbClr val="FF0000"/>
                </a:solidFill>
              </a:rPr>
              <a:t>Выписать словосочетания, построенные по типу управления, примыкания, согласования</a:t>
            </a:r>
          </a:p>
          <a:p>
            <a:pPr algn="ctr" eaLnBrk="1" hangingPunct="1"/>
            <a:endParaRPr lang="ru-RU" u="sng" dirty="0" smtClean="0">
              <a:solidFill>
                <a:srgbClr val="FF0000"/>
              </a:solidFill>
            </a:endParaRPr>
          </a:p>
        </p:txBody>
      </p:sp>
      <p:pic>
        <p:nvPicPr>
          <p:cNvPr id="15367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Запрет Олимпийских игр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0112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   Римляне, ставшие к 390 г. н.э. христианами, посчитали эти спортивные состязания языческим фестивалем. В 394 г. н.э. император Римской империи Феодосий </a:t>
            </a:r>
            <a:r>
              <a:rPr lang="en-US" b="1" smtClean="0"/>
              <a:t>I</a:t>
            </a:r>
            <a:r>
              <a:rPr lang="ru-RU" b="1" smtClean="0"/>
              <a:t> запретил        						      	проведение 						      	Олимпийских игр</a:t>
            </a:r>
          </a:p>
        </p:txBody>
      </p:sp>
      <p:pic>
        <p:nvPicPr>
          <p:cNvPr id="17412" name="Picture 7" descr="%D0%9E%D0%BB%D0%B8%D0%BC%D0%BF%D0%B8%D0%B9%D1%81%D0%BA%D0%B8%D0%B5-%D0%B8%D0%B3%D1%80%D1%8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50" y="3644900"/>
            <a:ext cx="3960813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908719"/>
            <a:ext cx="7902079" cy="45719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Возрождение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Олимпийских игр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1883 год - барон Пьер де Кубертен</a:t>
            </a:r>
            <a:endParaRPr lang="ru-RU" dirty="0"/>
          </a:p>
        </p:txBody>
      </p:sp>
      <p:pic>
        <p:nvPicPr>
          <p:cNvPr id="6146" name="Picture 2" descr="http://www.gloria.tv/thumbnail/2011-09/media-193431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628799"/>
            <a:ext cx="3838568" cy="3900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olimp-history.ru/files/pierre_de_coubertin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929190" y="2571744"/>
            <a:ext cx="3810000" cy="4076700"/>
          </a:xfrm>
          <a:effectLst>
            <a:softEdge rad="112500"/>
          </a:effectLst>
        </p:spPr>
      </p:pic>
      <p:pic>
        <p:nvPicPr>
          <p:cNvPr id="17415" name="Picture 7" descr="70bea720444516edf262b7f5690a74d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 Олимпийских игр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nname.org/wp-content/uploads/2008/07/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098105">
            <a:off x="3129807" y="2487269"/>
            <a:ext cx="582544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    </a:t>
            </a:r>
            <a:r>
              <a:rPr lang="ru-RU" b="1" dirty="0" smtClean="0"/>
              <a:t>пять скреплённых колец, символизирующих                                       объединение пяти                                                       частей света                                                                               в олимпийском                                                      движении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8439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316538"/>
            <a:ext cx="2987675" cy="1541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Девиз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Олимпийских игр </a:t>
            </a:r>
            <a:endParaRPr lang="ru-RU" dirty="0"/>
          </a:p>
        </p:txBody>
      </p:sp>
      <p:pic>
        <p:nvPicPr>
          <p:cNvPr id="9218" name="Picture 2" descr="http://www.dribin.by/wp-content/uploads/2011/09/P-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714488"/>
            <a:ext cx="4500594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                           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  </a:t>
            </a:r>
            <a:r>
              <a:rPr lang="en-US" b="1" i="1" dirty="0" err="1" smtClean="0">
                <a:solidFill>
                  <a:schemeClr val="accent3">
                    <a:lumMod val="50000"/>
                  </a:schemeClr>
                </a:solidFill>
              </a:rPr>
              <a:t>Citius</a:t>
            </a:r>
            <a:r>
              <a:rPr lang="en-US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b="1" i="1" dirty="0" err="1">
                <a:solidFill>
                  <a:schemeClr val="accent3">
                    <a:lumMod val="50000"/>
                  </a:schemeClr>
                </a:solidFill>
              </a:rPr>
              <a:t>Altius</a:t>
            </a:r>
            <a:r>
              <a:rPr lang="en-US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b="1" i="1" dirty="0" err="1">
                <a:solidFill>
                  <a:schemeClr val="accent3">
                    <a:lumMod val="50000"/>
                  </a:schemeClr>
                </a:solidFill>
              </a:rPr>
              <a:t>Fortius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ttp://img-fotki.yandex.ru/get/5704/na-blyudatel.6e/0_56078_279355ab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2857496"/>
            <a:ext cx="2513490" cy="3537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70bea720444516edf262b7f5690a74d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</a:t>
            </a:r>
            <a:r>
              <a:rPr lang="ru-RU" b="1" i="1" dirty="0" smtClean="0"/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Олимпийских игр </a:t>
            </a:r>
            <a:endParaRPr lang="ru-RU" dirty="0"/>
          </a:p>
        </p:txBody>
      </p:sp>
      <p:pic>
        <p:nvPicPr>
          <p:cNvPr id="25602" name="Picture 2" descr="http://img1.liveinternet.ru/images/attach/c/1/56/527/56527517_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8090" y="1636704"/>
            <a:ext cx="614366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7" name="Picture 7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848</Words>
  <Application>Microsoft Office PowerPoint</Application>
  <PresentationFormat>Экран (4:3)</PresentationFormat>
  <Paragraphs>302</Paragraphs>
  <Slides>32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ОЛИМПИЙСКИЕ ИГРЫ «Быстрее, выше, сильнее» </vt:lpstr>
      <vt:lpstr>Слайд 2</vt:lpstr>
      <vt:lpstr> Возникновение Олимпийских игр                       </vt:lpstr>
      <vt:lpstr>Интересные факты о древних Олимпийских играх </vt:lpstr>
      <vt:lpstr>Запрет Олимпийских игр</vt:lpstr>
      <vt:lpstr>Возрождение  Олимпийских игр 1883 год - барон Пьер де Кубертен</vt:lpstr>
      <vt:lpstr>Символ Олимпийских игр </vt:lpstr>
      <vt:lpstr>Девиз Олимпийских игр </vt:lpstr>
      <vt:lpstr>Флаг Олимпийских игр </vt:lpstr>
      <vt:lpstr>  </vt:lpstr>
      <vt:lpstr>Олимпийские талисманы </vt:lpstr>
      <vt:lpstr>Олимпийские игры в Москве - 1980</vt:lpstr>
      <vt:lpstr>Олимпийские  достижения </vt:lpstr>
      <vt:lpstr>Неофициальный медальный зачет </vt:lpstr>
      <vt:lpstr>Неофициальный медальный зачет </vt:lpstr>
      <vt:lpstr>Олимпиада 2014 года 22-е зимние Олимпийские игры  </vt:lpstr>
      <vt:lpstr>Сочи – олимпийская  столица </vt:lpstr>
      <vt:lpstr>Талисман игр Сочи – 2014</vt:lpstr>
      <vt:lpstr>Белый Мишка</vt:lpstr>
      <vt:lpstr>Зайка</vt:lpstr>
      <vt:lpstr>Альпинист Леопард </vt:lpstr>
      <vt:lpstr>Какие виды спорта были включены в первые Олимпийские игры?  </vt:lpstr>
      <vt:lpstr> Как называли победителей Игр в Древней Греции? </vt:lpstr>
      <vt:lpstr> Как называется и посёлок, и горнолыжный курорт в Сочи? </vt:lpstr>
      <vt:lpstr>Какой вид спорта был включён в программу Олимпиад из-за легенды о смерти его основоположника?</vt:lpstr>
      <vt:lpstr> Начиная с 18 века, проигравшим стали оставлять жизнь, что и послужило бурному развитию этого вида спорта. Какого?  </vt:lpstr>
      <vt:lpstr> О каком виде спорта англичане говорят, что это обмен мнениями при помощи жестов?</vt:lpstr>
      <vt:lpstr>Начиная с 1924 года к словам «Олимпийские игры» стали добавлять ещё одно то или иное слово. Какое?</vt:lpstr>
      <vt:lpstr>Только в одном виде спорта надо к победе буквально пятиться задом. Когда-то он даже входил в программу Олимпийских игр. Назовите этот вид. </vt:lpstr>
      <vt:lpstr>Хоккейный вратарь, трехкратный олимпийский чемпион, в 22 года признанный лучшим вратарем мира. Кто он?</vt:lpstr>
      <vt:lpstr> Кто в марте 2010 года был выбран композитором для написания гимна Сочи-2014? 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Пользователь</dc:creator>
  <cp:lastModifiedBy>1</cp:lastModifiedBy>
  <cp:revision>36</cp:revision>
  <dcterms:created xsi:type="dcterms:W3CDTF">2013-02-14T13:12:42Z</dcterms:created>
  <dcterms:modified xsi:type="dcterms:W3CDTF">2014-02-07T07:31:31Z</dcterms:modified>
</cp:coreProperties>
</file>