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3"/>
  </p:notesMasterIdLst>
  <p:sldIdLst>
    <p:sldId id="319" r:id="rId2"/>
    <p:sldId id="478" r:id="rId3"/>
    <p:sldId id="464" r:id="rId4"/>
    <p:sldId id="465" r:id="rId5"/>
    <p:sldId id="460" r:id="rId6"/>
    <p:sldId id="461" r:id="rId7"/>
    <p:sldId id="462" r:id="rId8"/>
    <p:sldId id="463" r:id="rId9"/>
    <p:sldId id="449" r:id="rId10"/>
    <p:sldId id="475" r:id="rId11"/>
    <p:sldId id="471" r:id="rId12"/>
  </p:sldIdLst>
  <p:sldSz cx="9144000" cy="6858000" type="screen4x3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255" autoAdjust="0"/>
  </p:normalViewPr>
  <p:slideViewPr>
    <p:cSldViewPr>
      <p:cViewPr varScale="1">
        <p:scale>
          <a:sx n="111" d="100"/>
          <a:sy n="111" d="100"/>
        </p:scale>
        <p:origin x="161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3F9F78-AB80-47DC-92C7-4FFA02B69038}" type="datetimeFigureOut">
              <a:rPr lang="ru-RU" smtClean="0"/>
              <a:pPr/>
              <a:t>16.05.2025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CFD6EC-831D-4041-9A3C-5CF548ED2B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125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CFD6EC-831D-4041-9A3C-5CF548ED2B4A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5216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0744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8854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53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2918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055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760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1729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9471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176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889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7448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8496944" cy="590465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Организация и проведение </a:t>
            </a:r>
            <a:b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ГИА-9 в 2025 году </a:t>
            </a:r>
            <a:b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Documents and Settings\Admin\Рабочий стол\nogia_2015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214290"/>
            <a:ext cx="3786214" cy="12858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4255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b="1" smtClean="0">
                <a:solidFill>
                  <a:srgbClr val="002060"/>
                </a:solidFill>
              </a:rPr>
              <a:t>Где можно </a:t>
            </a:r>
            <a:r>
              <a:rPr lang="ru-RU" b="1" dirty="0" smtClean="0">
                <a:solidFill>
                  <a:srgbClr val="002060"/>
                </a:solidFill>
              </a:rPr>
              <a:t>будет узнать результаты экзамена?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4400" dirty="0" smtClean="0"/>
              <a:t>В своей школе, у администрации ОУ</a:t>
            </a:r>
          </a:p>
          <a:p>
            <a:pPr algn="ctr"/>
            <a:r>
              <a:rPr lang="ru-RU" sz="4400" dirty="0" smtClean="0"/>
              <a:t>На сайте </a:t>
            </a:r>
            <a:r>
              <a:rPr lang="en-US" sz="4400" b="1" dirty="0" smtClean="0"/>
              <a:t>kraioko.perm.ru </a:t>
            </a:r>
            <a:endParaRPr lang="ru-RU" sz="4400" b="1" dirty="0" smtClean="0"/>
          </a:p>
          <a:p>
            <a:pPr marL="0" indent="0" algn="ctr">
              <a:buNone/>
            </a:pPr>
            <a:r>
              <a:rPr lang="en-US" sz="4400" dirty="0" smtClean="0"/>
              <a:t>(</a:t>
            </a:r>
            <a:r>
              <a:rPr lang="ru-RU" sz="4400" dirty="0" smtClean="0"/>
              <a:t>в ЛК выпускника )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1453837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72518" cy="11430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0000FF"/>
                </a:solidFill>
                <a:latin typeface="arial"/>
              </a:rPr>
              <a:t/>
            </a:r>
            <a:br>
              <a:rPr lang="ru-RU" sz="4000" b="1" dirty="0" smtClean="0">
                <a:solidFill>
                  <a:srgbClr val="0000FF"/>
                </a:solidFill>
                <a:latin typeface="arial"/>
              </a:rPr>
            </a:br>
            <a:r>
              <a:rPr lang="ru-RU" sz="4000" b="1" dirty="0" smtClean="0">
                <a:solidFill>
                  <a:srgbClr val="0000FF"/>
                </a:solidFill>
                <a:latin typeface="arial"/>
              </a:rPr>
              <a:t>По </a:t>
            </a:r>
            <a:r>
              <a:rPr lang="ru-RU" sz="4000" b="1" dirty="0">
                <a:solidFill>
                  <a:srgbClr val="0000FF"/>
                </a:solidFill>
                <a:latin typeface="arial"/>
              </a:rPr>
              <a:t>вопросам </a:t>
            </a:r>
            <a:r>
              <a:rPr lang="ru-RU" sz="4000" dirty="0">
                <a:solidFill>
                  <a:srgbClr val="0000FF"/>
                </a:solidFill>
                <a:latin typeface="arial"/>
              </a:rPr>
              <a:t> </a:t>
            </a:r>
            <a:r>
              <a:rPr lang="ru-RU" sz="4000" b="1" dirty="0">
                <a:solidFill>
                  <a:srgbClr val="FF0000"/>
                </a:solidFill>
                <a:latin typeface="arial"/>
                <a:hlinkClick r:id=""/>
              </a:rPr>
              <a:t>ГИА-9 </a:t>
            </a:r>
            <a:r>
              <a:rPr lang="ru-RU" sz="4000" b="1" dirty="0" smtClean="0">
                <a:solidFill>
                  <a:srgbClr val="0000FF"/>
                </a:solidFill>
                <a:latin typeface="arial"/>
              </a:rPr>
              <a:t>обращаться:</a:t>
            </a:r>
            <a:r>
              <a:rPr lang="ru-RU" b="1" dirty="0">
                <a:solidFill>
                  <a:srgbClr val="0000FF"/>
                </a:solidFill>
                <a:latin typeface="arial"/>
              </a:rPr>
              <a:t> </a:t>
            </a:r>
            <a:r>
              <a:rPr lang="ru-RU" dirty="0"/>
              <a:t/>
            </a:r>
            <a:br>
              <a:rPr lang="ru-RU" dirty="0"/>
            </a:br>
            <a:endParaRPr lang="ru-RU" altLang="ru-RU" b="1" dirty="0" smtClean="0">
              <a:solidFill>
                <a:schemeClr val="tx2"/>
              </a:solidFill>
            </a:endParaRPr>
          </a:p>
        </p:txBody>
      </p:sp>
      <p:sp>
        <p:nvSpPr>
          <p:cNvPr id="3174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altLang="ru-RU" b="1" dirty="0" smtClean="0">
              <a:solidFill>
                <a:srgbClr val="FF0000"/>
              </a:solidFill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altLang="ru-RU" b="1" dirty="0" smtClean="0">
              <a:solidFill>
                <a:srgbClr val="FF0000"/>
              </a:solidFill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altLang="ru-RU" b="1" dirty="0" smtClean="0">
              <a:solidFill>
                <a:srgbClr val="FF0000"/>
              </a:solidFill>
            </a:endParaRPr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5A8A4D47-8BD8-4051-8B7C-C2117359B5ED}" type="slidenum">
              <a:rPr lang="ru-RU" altLang="ru-RU" sz="1200" smtClean="0">
                <a:solidFill>
                  <a:srgbClr val="898989"/>
                </a:solidFill>
              </a:rPr>
              <a:pPr/>
              <a:t>11</a:t>
            </a:fld>
            <a:endParaRPr lang="ru-RU" altLang="ru-RU" sz="1200" smtClean="0">
              <a:solidFill>
                <a:srgbClr val="898989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290543"/>
              </p:ext>
            </p:extLst>
          </p:nvPr>
        </p:nvGraphicFramePr>
        <p:xfrm>
          <a:off x="214282" y="1428737"/>
          <a:ext cx="8358246" cy="4643468"/>
        </p:xfrm>
        <a:graphic>
          <a:graphicData uri="http://schemas.openxmlformats.org/drawingml/2006/table">
            <a:tbl>
              <a:tblPr/>
              <a:tblGrid>
                <a:gridCol w="8358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802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4934"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  <a:p>
                      <a:pPr algn="ctr"/>
                      <a:r>
                        <a:rPr lang="ru-RU" dirty="0" smtClean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       </a:t>
                      </a:r>
                      <a:endParaRPr lang="ru-RU" dirty="0" smtClean="0">
                        <a:effectLst/>
                      </a:endParaRPr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Реутова Елена</a:t>
                      </a:r>
                      <a:r>
                        <a:rPr lang="ru-RU" b="1" baseline="0" dirty="0" smtClean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b="1" dirty="0" smtClean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Федоровна, 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муниципальный администратор </a:t>
                      </a:r>
                      <a:endParaRPr lang="ru-RU" dirty="0" smtClean="0">
                        <a:effectLst/>
                      </a:endParaRPr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                                     ЕГЭ, ОГЭ </a:t>
                      </a:r>
                      <a:r>
                        <a:rPr lang="ru-RU" b="1" baseline="0" dirty="0" smtClean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dirty="0" smtClean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  </a:t>
                      </a:r>
                      <a:r>
                        <a:rPr lang="ru-RU" b="1" dirty="0" smtClean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                                 </a:t>
                      </a:r>
                      <a:r>
                        <a:rPr lang="ru-RU" dirty="0" smtClean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                  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3200" b="1" dirty="0" smtClean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тел.: 4-13-08</a:t>
                      </a:r>
                      <a:r>
                        <a:rPr lang="ru-RU" dirty="0" smtClean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ru-RU" dirty="0" smtClean="0">
                        <a:effectLst/>
                      </a:endParaRPr>
                    </a:p>
                    <a:p>
                      <a:endParaRPr lang="ru-RU" dirty="0"/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97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</a:txBody>
                  <a:tcPr marL="142875" marR="142875" marT="142875" marB="14287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801">
                <a:tc>
                  <a:txBody>
                    <a:bodyPr/>
                    <a:lstStyle/>
                    <a:p>
                      <a:pPr algn="ctr"/>
                      <a:endParaRPr lang="ru-RU" dirty="0">
                        <a:effectLst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46084" name="Picture 4" descr="http://edu-gorn.ucoz.ru/reutova/iteel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3848" y="4077072"/>
            <a:ext cx="2396420" cy="12961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30473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72008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7030A0"/>
                </a:solidFill>
              </a:rPr>
              <a:t/>
            </a:r>
            <a:br>
              <a:rPr lang="ru-RU" sz="2700" b="1" dirty="0" smtClean="0">
                <a:solidFill>
                  <a:srgbClr val="7030A0"/>
                </a:solidFill>
              </a:rPr>
            </a:br>
            <a:r>
              <a:rPr lang="ru-RU" sz="2700" b="1" dirty="0">
                <a:solidFill>
                  <a:srgbClr val="7030A0"/>
                </a:solidFill>
              </a:rPr>
              <a:t/>
            </a:r>
            <a:br>
              <a:rPr lang="ru-RU" sz="2700" b="1" dirty="0">
                <a:solidFill>
                  <a:srgbClr val="7030A0"/>
                </a:solidFill>
              </a:rPr>
            </a:br>
            <a:r>
              <a:rPr lang="ru-RU" sz="2700" b="1" dirty="0" smtClean="0">
                <a:solidFill>
                  <a:srgbClr val="7030A0"/>
                </a:solidFill>
              </a:rPr>
              <a:t>Расписание </a:t>
            </a:r>
            <a:r>
              <a:rPr lang="ru-RU" sz="2700" b="1" dirty="0">
                <a:solidFill>
                  <a:srgbClr val="7030A0"/>
                </a:solidFill>
              </a:rPr>
              <a:t>проведения ОГЭ и ГВЭ </a:t>
            </a:r>
            <a:r>
              <a:rPr lang="ru-RU" sz="2700" b="1" dirty="0" smtClean="0">
                <a:solidFill>
                  <a:srgbClr val="7030A0"/>
                </a:solidFill>
              </a:rPr>
              <a:t>в 2025 </a:t>
            </a:r>
            <a:r>
              <a:rPr lang="ru-RU" sz="2700" b="1" dirty="0">
                <a:solidFill>
                  <a:srgbClr val="7030A0"/>
                </a:solidFill>
              </a:rPr>
              <a:t>году  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178190"/>
              </p:ext>
            </p:extLst>
          </p:nvPr>
        </p:nvGraphicFramePr>
        <p:xfrm>
          <a:off x="539552" y="1052736"/>
          <a:ext cx="8352928" cy="51125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6264">
                  <a:extLst>
                    <a:ext uri="{9D8B030D-6E8A-4147-A177-3AD203B41FA5}">
                      <a16:colId xmlns:a16="http://schemas.microsoft.com/office/drawing/2014/main" val="2193326768"/>
                    </a:ext>
                  </a:extLst>
                </a:gridCol>
                <a:gridCol w="5976664">
                  <a:extLst>
                    <a:ext uri="{9D8B030D-6E8A-4147-A177-3AD203B41FA5}">
                      <a16:colId xmlns:a16="http://schemas.microsoft.com/office/drawing/2014/main" val="4226072259"/>
                    </a:ext>
                  </a:extLst>
                </a:gridCol>
              </a:tblGrid>
              <a:tr h="3830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ДАТА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32" marR="493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ЭКЗАМЕН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32" marR="49332" marT="0" marB="0"/>
                </a:tc>
                <a:extLst>
                  <a:ext uri="{0D108BD9-81ED-4DB2-BD59-A6C34878D82A}">
                    <a16:rowId xmlns:a16="http://schemas.microsoft.com/office/drawing/2014/main" val="1023448369"/>
                  </a:ext>
                </a:extLst>
              </a:tr>
              <a:tr h="4178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21 </a:t>
                      </a:r>
                      <a:r>
                        <a:rPr lang="ru-RU" sz="1800" b="1" dirty="0">
                          <a:effectLst/>
                        </a:rPr>
                        <a:t>мая 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32" marR="49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</a:t>
                      </a: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язык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32" marR="49332" marT="0" marB="0"/>
                </a:tc>
                <a:extLst>
                  <a:ext uri="{0D108BD9-81ED-4DB2-BD59-A6C34878D82A}">
                    <a16:rowId xmlns:a16="http://schemas.microsoft.com/office/drawing/2014/main" val="4013029934"/>
                  </a:ext>
                </a:extLst>
              </a:tr>
              <a:tr h="4178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26 </a:t>
                      </a:r>
                      <a:r>
                        <a:rPr lang="ru-RU" sz="1800" b="1" dirty="0">
                          <a:effectLst/>
                        </a:rPr>
                        <a:t>мая 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32" marR="49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Биология, информатика, обществознание, химия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32" marR="49332" marT="0" marB="0"/>
                </a:tc>
                <a:extLst>
                  <a:ext uri="{0D108BD9-81ED-4DB2-BD59-A6C34878D82A}">
                    <a16:rowId xmlns:a16="http://schemas.microsoft.com/office/drawing/2014/main" val="2581005708"/>
                  </a:ext>
                </a:extLst>
              </a:tr>
              <a:tr h="4178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 мая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32" marR="49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География, история,</a:t>
                      </a:r>
                      <a:r>
                        <a:rPr lang="ru-RU" sz="1800" b="1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физика, химия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32" marR="49332" marT="0" marB="0"/>
                </a:tc>
                <a:extLst>
                  <a:ext uri="{0D108BD9-81ED-4DB2-BD59-A6C34878D82A}">
                    <a16:rowId xmlns:a16="http://schemas.microsoft.com/office/drawing/2014/main" val="1462889606"/>
                  </a:ext>
                </a:extLst>
              </a:tr>
              <a:tr h="4178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июня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32" marR="49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32" marR="49332" marT="0" marB="0"/>
                </a:tc>
                <a:extLst>
                  <a:ext uri="{0D108BD9-81ED-4DB2-BD59-A6C34878D82A}">
                    <a16:rowId xmlns:a16="http://schemas.microsoft.com/office/drawing/2014/main" val="4002333811"/>
                  </a:ext>
                </a:extLst>
              </a:tr>
              <a:tr h="4178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июня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32" marR="49332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География, информатика, обществознание</a:t>
                      </a:r>
                    </a:p>
                  </a:txBody>
                  <a:tcPr marL="49332" marR="49332" marT="0" marB="0"/>
                </a:tc>
                <a:extLst>
                  <a:ext uri="{0D108BD9-81ED-4DB2-BD59-A6C34878D82A}">
                    <a16:rowId xmlns:a16="http://schemas.microsoft.com/office/drawing/2014/main" val="1307098398"/>
                  </a:ext>
                </a:extLst>
              </a:tr>
              <a:tr h="5436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09 июня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32" marR="49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32" marR="49332" marT="0" marB="0"/>
                </a:tc>
                <a:extLst>
                  <a:ext uri="{0D108BD9-81ED-4DB2-BD59-A6C34878D82A}">
                    <a16:rowId xmlns:a16="http://schemas.microsoft.com/office/drawing/2014/main" val="4077680208"/>
                  </a:ext>
                </a:extLst>
              </a:tr>
              <a:tr h="4178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ru-RU" sz="1800" b="1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июня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32" marR="49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Биология, информатика, литература, физика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32" marR="49332" marT="0" marB="0"/>
                </a:tc>
                <a:extLst>
                  <a:ext uri="{0D108BD9-81ED-4DB2-BD59-A6C34878D82A}">
                    <a16:rowId xmlns:a16="http://schemas.microsoft.com/office/drawing/2014/main" val="944386814"/>
                  </a:ext>
                </a:extLst>
              </a:tr>
              <a:tr h="4178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 июня (резерв)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32" marR="49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32" marR="49332" marT="0" marB="0"/>
                </a:tc>
                <a:extLst>
                  <a:ext uri="{0D108BD9-81ED-4DB2-BD59-A6C34878D82A}">
                    <a16:rowId xmlns:a16="http://schemas.microsoft.com/office/drawing/2014/main" val="2463037051"/>
                  </a:ext>
                </a:extLst>
              </a:tr>
              <a:tr h="4128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r>
                        <a:rPr lang="ru-RU" sz="1800" b="1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-28 июня (резерв)</a:t>
                      </a:r>
                      <a:endParaRPr lang="ru-RU" sz="1800" b="1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32" marR="49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 предметы (кроме </a:t>
                      </a:r>
                      <a:r>
                        <a:rPr lang="ru-RU" sz="18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р.яз</a:t>
                      </a: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и </a:t>
                      </a:r>
                      <a:r>
                        <a:rPr lang="ru-RU" sz="18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</a:t>
                      </a: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32" marR="49332" marT="0" marB="0"/>
                </a:tc>
                <a:extLst>
                  <a:ext uri="{0D108BD9-81ED-4DB2-BD59-A6C34878D82A}">
                    <a16:rowId xmlns:a16="http://schemas.microsoft.com/office/drawing/2014/main" val="2398026368"/>
                  </a:ext>
                </a:extLst>
              </a:tr>
              <a:tr h="4178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 июня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32" marR="49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32" marR="49332" marT="0" marB="0"/>
                </a:tc>
                <a:extLst>
                  <a:ext uri="{0D108BD9-81ED-4DB2-BD59-A6C34878D82A}">
                    <a16:rowId xmlns:a16="http://schemas.microsoft.com/office/drawing/2014/main" val="408247621"/>
                  </a:ext>
                </a:extLst>
              </a:tr>
              <a:tr h="4303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1-2 июля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32" marR="49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 предметы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32" marR="49332" marT="0" marB="0"/>
                </a:tc>
                <a:extLst>
                  <a:ext uri="{0D108BD9-81ED-4DB2-BD59-A6C34878D82A}">
                    <a16:rowId xmlns:a16="http://schemas.microsoft.com/office/drawing/2014/main" val="36302880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9201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Допуск к ГИА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 smtClean="0"/>
              <a:t>Не позднее 14 мая педсовет школы принимает решение о допуске выпускников к ГИА. </a:t>
            </a:r>
          </a:p>
          <a:p>
            <a:r>
              <a:rPr lang="ru-RU" dirty="0" smtClean="0"/>
              <a:t>Условием допуска является успешное освоение учебных программ (по </a:t>
            </a:r>
            <a:r>
              <a:rPr lang="ru-RU" u="sng" dirty="0" smtClean="0"/>
              <a:t>всем предметам учебного плана</a:t>
            </a:r>
            <a:r>
              <a:rPr lang="ru-RU" dirty="0" smtClean="0"/>
              <a:t> – не менее «3»).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900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Где сдают экзамены?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 ППЭ  (МАОУ «СОШ № 3» г. Горнозаводска, МАОУ «СОШ» п. Т. Гора )</a:t>
            </a:r>
          </a:p>
          <a:p>
            <a:r>
              <a:rPr lang="ru-RU" dirty="0" smtClean="0"/>
              <a:t>В ППЭ </a:t>
            </a:r>
            <a:r>
              <a:rPr lang="ru-RU" b="1" dirty="0" smtClean="0">
                <a:solidFill>
                  <a:srgbClr val="FF0000"/>
                </a:solidFill>
              </a:rPr>
              <a:t>нельзя проносить личные вещи </a:t>
            </a:r>
            <a:r>
              <a:rPr lang="ru-RU" dirty="0" smtClean="0"/>
              <a:t>(всё сдаем в гардероб, кроме того, что необходимо на экзамене). </a:t>
            </a:r>
          </a:p>
          <a:p>
            <a:r>
              <a:rPr lang="ru-RU" dirty="0" smtClean="0"/>
              <a:t>Передвижения по ППЭ в сопровождении педагога - дежурного по этажу.</a:t>
            </a:r>
          </a:p>
          <a:p>
            <a:r>
              <a:rPr lang="ru-RU" dirty="0" smtClean="0"/>
              <a:t>В день экзамена в ППЭ находятся сотрудники полиции, мед. работник, ответственные должностные лица.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934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Что </a:t>
            </a:r>
            <a:r>
              <a:rPr lang="ru-RU" b="1" dirty="0" smtClean="0">
                <a:solidFill>
                  <a:srgbClr val="C00000"/>
                </a:solidFill>
              </a:rPr>
              <a:t>НУЖНО</a:t>
            </a:r>
            <a:r>
              <a:rPr lang="ru-RU" b="1" dirty="0" smtClean="0">
                <a:solidFill>
                  <a:srgbClr val="002060"/>
                </a:solidFill>
              </a:rPr>
              <a:t> на экзамене</a:t>
            </a:r>
            <a:br>
              <a:rPr lang="ru-RU" b="1" dirty="0" smtClean="0">
                <a:solidFill>
                  <a:srgbClr val="002060"/>
                </a:solidFill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4525963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Паспорт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Черную </a:t>
            </a:r>
            <a:r>
              <a:rPr lang="ru-RU" dirty="0" err="1" smtClean="0"/>
              <a:t>гелевую</a:t>
            </a:r>
            <a:r>
              <a:rPr lang="ru-RU" dirty="0" smtClean="0"/>
              <a:t> ручку (лучше две - про запас…)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Внимательно слушать инструкции педагога-организатора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Хорошие и прочные знания (!)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«Светлую голову» и правильный настрой</a:t>
            </a:r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71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Что </a:t>
            </a:r>
            <a:r>
              <a:rPr lang="ru-RU" b="1" dirty="0" smtClean="0">
                <a:solidFill>
                  <a:srgbClr val="C00000"/>
                </a:solidFill>
              </a:rPr>
              <a:t>МОЖНО</a:t>
            </a:r>
            <a:r>
              <a:rPr lang="ru-RU" b="1" dirty="0" smtClean="0">
                <a:solidFill>
                  <a:srgbClr val="002060"/>
                </a:solidFill>
              </a:rPr>
              <a:t> на экзамене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5720" y="1600200"/>
            <a:ext cx="8643998" cy="45259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u="sng" dirty="0" smtClean="0"/>
              <a:t>То, что разрешено </a:t>
            </a:r>
          </a:p>
          <a:p>
            <a:pPr marL="0" indent="0" algn="ctr">
              <a:buNone/>
            </a:pPr>
            <a:r>
              <a:rPr lang="ru-RU" u="sng" dirty="0" smtClean="0"/>
              <a:t>Порядком проведения ГИА</a:t>
            </a:r>
            <a:r>
              <a:rPr lang="ru-RU" dirty="0" smtClean="0"/>
              <a:t>: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На математику - линейку, справочные материалы; на биологию- линейку, калькулятор;  на русский язык- орфографический словарь; на физику -  линейку, калькулятор</a:t>
            </a:r>
            <a:r>
              <a:rPr lang="ru-RU" dirty="0"/>
              <a:t>;</a:t>
            </a:r>
            <a:r>
              <a:rPr lang="ru-RU" dirty="0" smtClean="0"/>
              <a:t> на химию - калькулятор; на географию- линейку, калькулятор, атласы 7-9 </a:t>
            </a:r>
            <a:r>
              <a:rPr lang="ru-RU" dirty="0" err="1" smtClean="0"/>
              <a:t>кл</a:t>
            </a:r>
            <a:r>
              <a:rPr lang="ru-RU" dirty="0" smtClean="0"/>
              <a:t>., на литературу- тексты худ. произведений, </a:t>
            </a:r>
            <a:r>
              <a:rPr lang="ru-RU" dirty="0" err="1" smtClean="0"/>
              <a:t>орф</a:t>
            </a:r>
            <a:r>
              <a:rPr lang="ru-RU" dirty="0" smtClean="0"/>
              <a:t>. словарь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По необходимости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Шоколад (без фольги)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Питьевая вода (негазированная, без обертки)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Лекарства (по показаниям)</a:t>
            </a:r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133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Что </a:t>
            </a:r>
            <a:r>
              <a:rPr lang="ru-RU" b="1" dirty="0" smtClean="0">
                <a:solidFill>
                  <a:srgbClr val="FF0000"/>
                </a:solidFill>
              </a:rPr>
              <a:t>НЕЛЬЗЯ</a:t>
            </a:r>
            <a:r>
              <a:rPr lang="ru-RU" b="1" dirty="0" smtClean="0">
                <a:solidFill>
                  <a:srgbClr val="002060"/>
                </a:solidFill>
              </a:rPr>
              <a:t> на экзамене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/>
              <a:t>Опаздывать на экзамен (!)</a:t>
            </a:r>
          </a:p>
          <a:p>
            <a:r>
              <a:rPr lang="ru-RU" dirty="0" smtClean="0"/>
              <a:t>Пользоваться сотовым телефоном и иными средствами связи</a:t>
            </a:r>
          </a:p>
          <a:p>
            <a:r>
              <a:rPr lang="ru-RU" dirty="0" smtClean="0"/>
              <a:t>Использовать «шпаргалки» и прочие подсказки</a:t>
            </a:r>
          </a:p>
          <a:p>
            <a:r>
              <a:rPr lang="ru-RU" dirty="0" smtClean="0"/>
              <a:t>Разговаривать, ходить по кабинету, отвлекать  выпускников</a:t>
            </a:r>
          </a:p>
          <a:p>
            <a:r>
              <a:rPr lang="ru-RU" dirty="0" smtClean="0"/>
              <a:t>Выносить КИМ из аудитории, фотографировать и т.д.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311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Что будет, если нарушишь Порядок проведения ГИА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ru-RU" dirty="0" smtClean="0"/>
              <a:t>Замечание по нарушению дисциплины (если это не телефон или шпаргалка). При повторном замечании – удаление с экзамена.</a:t>
            </a:r>
          </a:p>
          <a:p>
            <a:r>
              <a:rPr lang="ru-RU" dirty="0" smtClean="0"/>
              <a:t>Удаление с экзамена </a:t>
            </a:r>
            <a:r>
              <a:rPr lang="ru-RU" dirty="0"/>
              <a:t>(если это </a:t>
            </a:r>
            <a:r>
              <a:rPr lang="ru-RU" dirty="0" smtClean="0"/>
              <a:t>телефон </a:t>
            </a:r>
            <a:r>
              <a:rPr lang="ru-RU" dirty="0"/>
              <a:t>или </a:t>
            </a:r>
            <a:r>
              <a:rPr lang="ru-RU" dirty="0" smtClean="0"/>
              <a:t>шпаргалка) без права пересдачи экзамена в текущий период.</a:t>
            </a:r>
          </a:p>
          <a:p>
            <a:r>
              <a:rPr lang="ru-RU" dirty="0" smtClean="0"/>
              <a:t>Отсутствие  АТТЕСТАТА  </a:t>
            </a:r>
            <a:r>
              <a:rPr lang="ru-RU" b="1" dirty="0" smtClean="0">
                <a:solidFill>
                  <a:srgbClr val="FF0000"/>
                </a:solidFill>
              </a:rPr>
              <a:t>: (((</a:t>
            </a:r>
          </a:p>
          <a:p>
            <a:r>
              <a:rPr lang="ru-RU" dirty="0" smtClean="0"/>
              <a:t>Административный штраф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661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b="1" dirty="0" smtClean="0"/>
              <a:t>Важно знать!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ru-RU" sz="4000" dirty="0" smtClean="0"/>
              <a:t>Апелляция </a:t>
            </a:r>
            <a:r>
              <a:rPr lang="ru-RU" sz="4000" i="1" dirty="0" smtClean="0"/>
              <a:t>по </a:t>
            </a:r>
            <a:r>
              <a:rPr lang="ru-RU" sz="4000" i="1" dirty="0" smtClean="0">
                <a:solidFill>
                  <a:srgbClr val="FF0000"/>
                </a:solidFill>
              </a:rPr>
              <a:t>процедуре</a:t>
            </a:r>
            <a:r>
              <a:rPr lang="ru-RU" sz="4000" i="1" dirty="0" smtClean="0"/>
              <a:t> </a:t>
            </a:r>
            <a:r>
              <a:rPr lang="ru-RU" sz="4000" dirty="0" smtClean="0"/>
              <a:t>принимается по окончании экзамена (</a:t>
            </a:r>
            <a:r>
              <a:rPr lang="ru-RU" sz="4000" i="1" u="sng" dirty="0" smtClean="0"/>
              <a:t>до выхода экзаменуемого из ППЭ</a:t>
            </a:r>
            <a:r>
              <a:rPr lang="ru-RU" sz="4000" u="sng" dirty="0" smtClean="0"/>
              <a:t>, </a:t>
            </a:r>
            <a:r>
              <a:rPr lang="ru-RU" sz="3000" i="1" dirty="0" smtClean="0"/>
              <a:t>в школе, где проходил экзамен).</a:t>
            </a:r>
          </a:p>
          <a:p>
            <a:r>
              <a:rPr lang="ru-RU" sz="4000" dirty="0"/>
              <a:t>Апелляция </a:t>
            </a:r>
            <a:r>
              <a:rPr lang="ru-RU" sz="4000" i="1" dirty="0"/>
              <a:t>по </a:t>
            </a:r>
            <a:r>
              <a:rPr lang="ru-RU" sz="4000" i="1" dirty="0">
                <a:solidFill>
                  <a:srgbClr val="FF0000"/>
                </a:solidFill>
              </a:rPr>
              <a:t>результатам </a:t>
            </a:r>
            <a:r>
              <a:rPr lang="ru-RU" sz="4000" dirty="0"/>
              <a:t>принимается в течение 2-х </a:t>
            </a:r>
            <a:r>
              <a:rPr lang="ru-RU" sz="4000" u="sng" dirty="0"/>
              <a:t>рабочих </a:t>
            </a:r>
            <a:r>
              <a:rPr lang="ru-RU" sz="4000" dirty="0"/>
              <a:t>дней после официального объявления </a:t>
            </a:r>
            <a:r>
              <a:rPr lang="ru-RU" sz="4000" dirty="0" smtClean="0"/>
              <a:t>результатов (</a:t>
            </a:r>
            <a:r>
              <a:rPr lang="ru-RU" sz="3000" i="1" dirty="0" smtClean="0"/>
              <a:t>в школе, где обучается выпускник).</a:t>
            </a:r>
            <a:endParaRPr lang="ru-RU" sz="3000" i="1" dirty="0"/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59345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6350</TotalTime>
  <Words>464</Words>
  <Application>Microsoft Office PowerPoint</Application>
  <PresentationFormat>Экран (4:3)</PresentationFormat>
  <Paragraphs>76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Arial</vt:lpstr>
      <vt:lpstr>Calibri</vt:lpstr>
      <vt:lpstr>Times New Roman</vt:lpstr>
      <vt:lpstr>Wingdings</vt:lpstr>
      <vt:lpstr>Тема Office</vt:lpstr>
      <vt:lpstr>   Организация и проведение  ГИА-9 в 2025 году   </vt:lpstr>
      <vt:lpstr>  Расписание проведения ОГЭ и ГВЭ в 2025 году    </vt:lpstr>
      <vt:lpstr>Допуск к ГИА</vt:lpstr>
      <vt:lpstr>Где сдают экзамены?</vt:lpstr>
      <vt:lpstr>Что НУЖНО на экзамене </vt:lpstr>
      <vt:lpstr>Что МОЖНО на экзамене</vt:lpstr>
      <vt:lpstr>Что НЕЛЬЗЯ на экзамене</vt:lpstr>
      <vt:lpstr>Что будет, если нарушишь Порядок проведения ГИА</vt:lpstr>
      <vt:lpstr>Важно знать!</vt:lpstr>
      <vt:lpstr>Где можно будет узнать результаты экзамена?</vt:lpstr>
      <vt:lpstr> По вопросам  ГИА-9 обращаться: 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Мониторинг 4 кл.  Математика  (ср. балл по району- 42,5, по краю-49,9) </dc:title>
  <cp:lastModifiedBy>user</cp:lastModifiedBy>
  <cp:revision>392</cp:revision>
  <cp:lastPrinted>2015-07-16T06:34:37Z</cp:lastPrinted>
  <dcterms:modified xsi:type="dcterms:W3CDTF">2025-05-16T08:18:33Z</dcterms:modified>
</cp:coreProperties>
</file>