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319" r:id="rId2"/>
    <p:sldId id="478" r:id="rId3"/>
    <p:sldId id="464" r:id="rId4"/>
    <p:sldId id="465" r:id="rId5"/>
    <p:sldId id="460" r:id="rId6"/>
    <p:sldId id="461" r:id="rId7"/>
    <p:sldId id="462" r:id="rId8"/>
    <p:sldId id="463" r:id="rId9"/>
    <p:sldId id="449" r:id="rId10"/>
    <p:sldId id="475" r:id="rId11"/>
    <p:sldId id="471" r:id="rId12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55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F9F78-AB80-47DC-92C7-4FFA02B69038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FD6EC-831D-4041-9A3C-5CF548ED2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2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FD6EC-831D-4041-9A3C-5CF548ED2B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1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4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5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1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5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76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2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7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7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8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4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496944" cy="5904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и проведение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ГИА-9 в 2025 году </a:t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Рабочий стол\nogia_201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786214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25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002060"/>
                </a:solidFill>
              </a:rPr>
              <a:t>Где можно </a:t>
            </a:r>
            <a:r>
              <a:rPr lang="ru-RU" b="1" dirty="0" smtClean="0">
                <a:solidFill>
                  <a:srgbClr val="002060"/>
                </a:solidFill>
              </a:rPr>
              <a:t>будет узнать результаты экзамена?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 своей школе, у администрации ОУ</a:t>
            </a:r>
          </a:p>
          <a:p>
            <a:pPr algn="ctr"/>
            <a:r>
              <a:rPr lang="ru-RU" sz="4400" dirty="0" smtClean="0"/>
              <a:t>На сайте </a:t>
            </a:r>
            <a:r>
              <a:rPr lang="en-US" sz="4400" b="1" dirty="0" smtClean="0"/>
              <a:t>kraioko.perm.ru </a:t>
            </a:r>
            <a:endParaRPr lang="ru-RU" sz="4400" b="1" dirty="0" smtClean="0"/>
          </a:p>
          <a:p>
            <a:pPr marL="0" indent="0" algn="ctr">
              <a:buNone/>
            </a:pPr>
            <a:r>
              <a:rPr lang="en-US" sz="4400" dirty="0" smtClean="0"/>
              <a:t>(</a:t>
            </a:r>
            <a:r>
              <a:rPr lang="ru-RU" sz="4400" dirty="0" smtClean="0"/>
              <a:t>в ЛК выпускника 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45383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arial"/>
              </a:rPr>
              <a:t/>
            </a:r>
            <a:br>
              <a:rPr lang="ru-RU" sz="4000" b="1" dirty="0" smtClean="0">
                <a:solidFill>
                  <a:srgbClr val="0000FF"/>
                </a:solidFill>
                <a:latin typeface="arial"/>
              </a:rPr>
            </a:br>
            <a:r>
              <a:rPr lang="ru-RU" sz="4000" b="1" dirty="0" smtClean="0">
                <a:solidFill>
                  <a:srgbClr val="0000FF"/>
                </a:solidFill>
                <a:latin typeface="arial"/>
              </a:rPr>
              <a:t>По </a:t>
            </a:r>
            <a:r>
              <a:rPr lang="ru-RU" sz="4000" b="1" dirty="0">
                <a:solidFill>
                  <a:srgbClr val="0000FF"/>
                </a:solidFill>
                <a:latin typeface="arial"/>
              </a:rPr>
              <a:t>вопросам </a:t>
            </a:r>
            <a:r>
              <a:rPr lang="ru-RU" sz="4000" dirty="0">
                <a:solidFill>
                  <a:srgbClr val="0000FF"/>
                </a:solidFill>
                <a:latin typeface="arial"/>
              </a:rPr>
              <a:t> </a:t>
            </a:r>
            <a:r>
              <a:rPr lang="ru-RU" sz="4000" b="1" dirty="0">
                <a:solidFill>
                  <a:srgbClr val="FF0000"/>
                </a:solidFill>
                <a:latin typeface="arial"/>
                <a:hlinkClick r:id=""/>
              </a:rPr>
              <a:t>ГИА-9 </a:t>
            </a:r>
            <a:r>
              <a:rPr lang="ru-RU" sz="4000" b="1" dirty="0" smtClean="0">
                <a:solidFill>
                  <a:srgbClr val="0000FF"/>
                </a:solidFill>
                <a:latin typeface="arial"/>
              </a:rPr>
              <a:t>обращаться:</a:t>
            </a:r>
            <a:r>
              <a:rPr lang="ru-RU" b="1" dirty="0">
                <a:solidFill>
                  <a:srgbClr val="0000FF"/>
                </a:solidFill>
                <a:latin typeface="arial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altLang="ru-RU" b="1" dirty="0" smtClean="0">
              <a:solidFill>
                <a:schemeClr val="tx2"/>
              </a:solidFill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A8A4D47-8BD8-4051-8B7C-C2117359B5ED}" type="slidenum">
              <a:rPr lang="ru-RU" altLang="ru-RU" sz="1200" smtClean="0">
                <a:solidFill>
                  <a:srgbClr val="898989"/>
                </a:solidFill>
              </a:rPr>
              <a:pPr/>
              <a:t>11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90543"/>
              </p:ext>
            </p:extLst>
          </p:nvPr>
        </p:nvGraphicFramePr>
        <p:xfrm>
          <a:off x="214282" y="1428737"/>
          <a:ext cx="8358246" cy="4643468"/>
        </p:xfrm>
        <a:graphic>
          <a:graphicData uri="http://schemas.openxmlformats.org/drawingml/2006/table">
            <a:tbl>
              <a:tblPr/>
              <a:tblGrid>
                <a:gridCol w="835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4934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      </a:t>
                      </a:r>
                      <a:endParaRPr lang="ru-RU" dirty="0" smtClean="0">
                        <a:effectLst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Реутова Елена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Федоровна, 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муниципальный администратор </a:t>
                      </a:r>
                      <a:endParaRPr lang="ru-RU" dirty="0" smtClean="0">
                        <a:effectLst/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                               ЕГЭ, ОГЭ </a:t>
                      </a:r>
                      <a:r>
                        <a:rPr lang="ru-RU" b="1" baseline="0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 </a:t>
                      </a:r>
                      <a:r>
                        <a:rPr lang="ru-RU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                                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                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тел.: 4-13-08</a:t>
                      </a:r>
                      <a:r>
                        <a:rPr lang="ru-RU" dirty="0" smtClean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ru-RU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7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marL="142875" marR="142875" marT="142875" marB="14287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801">
                <a:tc>
                  <a:txBody>
                    <a:bodyPr/>
                    <a:lstStyle/>
                    <a:p>
                      <a:pPr algn="ctr"/>
                      <a:endParaRPr lang="ru-RU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6084" name="Picture 4" descr="http://edu-gorn.ucoz.ru/reutova/iteel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848" y="4077072"/>
            <a:ext cx="239642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0473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7030A0"/>
                </a:solidFill>
              </a:rPr>
              <a:t/>
            </a:r>
            <a:br>
              <a:rPr lang="ru-RU" sz="2700" b="1" dirty="0" smtClean="0">
                <a:solidFill>
                  <a:srgbClr val="7030A0"/>
                </a:solidFill>
              </a:rPr>
            </a:br>
            <a:r>
              <a:rPr lang="ru-RU" sz="2700" b="1" dirty="0">
                <a:solidFill>
                  <a:srgbClr val="7030A0"/>
                </a:solidFill>
              </a:rPr>
              <a:t/>
            </a:r>
            <a:br>
              <a:rPr lang="ru-RU" sz="2700" b="1" dirty="0">
                <a:solidFill>
                  <a:srgbClr val="7030A0"/>
                </a:solidFill>
              </a:rPr>
            </a:br>
            <a:r>
              <a:rPr lang="ru-RU" sz="2700" b="1" dirty="0" smtClean="0">
                <a:solidFill>
                  <a:srgbClr val="7030A0"/>
                </a:solidFill>
              </a:rPr>
              <a:t>Расписание </a:t>
            </a:r>
            <a:r>
              <a:rPr lang="ru-RU" sz="2700" b="1" dirty="0">
                <a:solidFill>
                  <a:srgbClr val="7030A0"/>
                </a:solidFill>
              </a:rPr>
              <a:t>проведения ОГЭ и ГВЭ </a:t>
            </a:r>
            <a:r>
              <a:rPr lang="ru-RU" sz="2700" b="1" dirty="0" smtClean="0">
                <a:solidFill>
                  <a:srgbClr val="7030A0"/>
                </a:solidFill>
              </a:rPr>
              <a:t>в 2025 </a:t>
            </a:r>
            <a:r>
              <a:rPr lang="ru-RU" sz="2700" b="1" dirty="0">
                <a:solidFill>
                  <a:srgbClr val="7030A0"/>
                </a:solidFill>
              </a:rPr>
              <a:t>году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78190"/>
              </p:ext>
            </p:extLst>
          </p:nvPr>
        </p:nvGraphicFramePr>
        <p:xfrm>
          <a:off x="539552" y="1052736"/>
          <a:ext cx="8352928" cy="511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193326768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4226072259"/>
                    </a:ext>
                  </a:extLst>
                </a:gridCol>
              </a:tblGrid>
              <a:tr h="383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ЭКЗАМЕН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1023448369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21 </a:t>
                      </a:r>
                      <a:r>
                        <a:rPr lang="ru-RU" sz="1800" b="1" dirty="0">
                          <a:effectLst/>
                        </a:rPr>
                        <a:t>мая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язык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4013029934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26 </a:t>
                      </a:r>
                      <a:r>
                        <a:rPr lang="ru-RU" sz="1800" b="1" dirty="0">
                          <a:effectLst/>
                        </a:rPr>
                        <a:t>мая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информатика, обществознание, химия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2581005708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история,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физика, химия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1462889606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июня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4002333811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информатика, обществознание</a:t>
                      </a: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1307098398"/>
                  </a:ext>
                </a:extLst>
              </a:tr>
              <a:tr h="543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 июня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4077680208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июня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информатика, литература, физика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944386814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июня (резерв)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2463037051"/>
                  </a:ext>
                </a:extLst>
              </a:tr>
              <a:tr h="412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-28 июня (резерв)</a:t>
                      </a: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предметы (кроме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р.яз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и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2398026368"/>
                  </a:ext>
                </a:extLst>
              </a:tr>
              <a:tr h="41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408247621"/>
                  </a:ext>
                </a:extLst>
              </a:tr>
              <a:tr h="4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 июля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предметы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32" marR="49332" marT="0" marB="0"/>
                </a:tc>
                <a:extLst>
                  <a:ext uri="{0D108BD9-81ED-4DB2-BD59-A6C34878D82A}">
                    <a16:rowId xmlns:a16="http://schemas.microsoft.com/office/drawing/2014/main" val="3630288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20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Допуск к ГИА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Не позднее 14 мая педсовет школы принимает решение о допуске выпускников к ГИА. </a:t>
            </a:r>
          </a:p>
          <a:p>
            <a:r>
              <a:rPr lang="ru-RU" dirty="0" smtClean="0"/>
              <a:t>Условием допуска является успешное освоение учебных программ (по </a:t>
            </a:r>
            <a:r>
              <a:rPr lang="ru-RU" u="sng" dirty="0" smtClean="0"/>
              <a:t>всем предметам учебного плана</a:t>
            </a:r>
            <a:r>
              <a:rPr lang="ru-RU" dirty="0" smtClean="0"/>
              <a:t> – не менее «3»).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0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Где сдают экзамены?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ППЭ  (МАОУ «СОШ № 3» г. Горнозаводска, МАОУ «СОШ» п. Т. Гора )</a:t>
            </a:r>
          </a:p>
          <a:p>
            <a:r>
              <a:rPr lang="ru-RU" dirty="0" smtClean="0"/>
              <a:t>В ППЭ </a:t>
            </a:r>
            <a:r>
              <a:rPr lang="ru-RU" b="1" dirty="0" smtClean="0">
                <a:solidFill>
                  <a:srgbClr val="FF0000"/>
                </a:solidFill>
              </a:rPr>
              <a:t>нельзя проносить личные вещи </a:t>
            </a:r>
            <a:r>
              <a:rPr lang="ru-RU" dirty="0" smtClean="0"/>
              <a:t>(всё сдаем в гардероб, кроме того, что необходимо на экзамене). </a:t>
            </a:r>
          </a:p>
          <a:p>
            <a:r>
              <a:rPr lang="ru-RU" dirty="0" smtClean="0"/>
              <a:t>Передвижения по ППЭ в сопровождении педагога - дежурного по этажу.</a:t>
            </a:r>
          </a:p>
          <a:p>
            <a:r>
              <a:rPr lang="ru-RU" dirty="0" smtClean="0"/>
              <a:t>В день экзамена в ППЭ находятся сотрудники полиции, мед. работник, ответственные должностные лица.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3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 smtClean="0">
                <a:solidFill>
                  <a:srgbClr val="C00000"/>
                </a:solidFill>
              </a:rPr>
              <a:t>НУЖНО</a:t>
            </a:r>
            <a:r>
              <a:rPr lang="ru-RU" b="1" dirty="0" smtClean="0">
                <a:solidFill>
                  <a:srgbClr val="002060"/>
                </a:solidFill>
              </a:rPr>
              <a:t> на экзамене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Паспорт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Черную </a:t>
            </a:r>
            <a:r>
              <a:rPr lang="ru-RU" dirty="0" err="1" smtClean="0"/>
              <a:t>гелевую</a:t>
            </a:r>
            <a:r>
              <a:rPr lang="ru-RU" dirty="0" smtClean="0"/>
              <a:t> ручку (лучше две - про запас…)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Внимательно слушать инструкции педагога-организатора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Хорошие и прочные знания (!)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«Светлую голову» и правильный настрой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 smtClean="0">
                <a:solidFill>
                  <a:srgbClr val="C00000"/>
                </a:solidFill>
              </a:rPr>
              <a:t>МОЖНО</a:t>
            </a:r>
            <a:r>
              <a:rPr lang="ru-RU" b="1" dirty="0" smtClean="0">
                <a:solidFill>
                  <a:srgbClr val="002060"/>
                </a:solidFill>
              </a:rPr>
              <a:t> на экзамене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u="sng" dirty="0" smtClean="0"/>
              <a:t>То, что разрешено </a:t>
            </a:r>
          </a:p>
          <a:p>
            <a:pPr marL="0" indent="0" algn="ctr">
              <a:buNone/>
            </a:pPr>
            <a:r>
              <a:rPr lang="ru-RU" u="sng" dirty="0" smtClean="0"/>
              <a:t>Порядком проведения ГИА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 математику - линейку, справочные материалы; на биологию- линейку, калькулятор;  на русский язык- орфографический словарь; на физику -  линейку, калькулятор</a:t>
            </a:r>
            <a:r>
              <a:rPr lang="ru-RU" dirty="0"/>
              <a:t>;</a:t>
            </a:r>
            <a:r>
              <a:rPr lang="ru-RU" dirty="0" smtClean="0"/>
              <a:t> на химию - калькулятор; на географию- линейку, калькулятор, атласы 7-9 </a:t>
            </a:r>
            <a:r>
              <a:rPr lang="ru-RU" dirty="0" err="1" smtClean="0"/>
              <a:t>кл</a:t>
            </a:r>
            <a:r>
              <a:rPr lang="ru-RU" dirty="0" smtClean="0"/>
              <a:t>., на литературу- тексты худ. произведений, </a:t>
            </a:r>
            <a:r>
              <a:rPr lang="ru-RU" dirty="0" err="1" smtClean="0"/>
              <a:t>орф</a:t>
            </a:r>
            <a:r>
              <a:rPr lang="ru-RU" dirty="0" smtClean="0"/>
              <a:t>. словарь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необходимости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Шоколад (без фольги)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Питьевая вода (негазированная, без обертки)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Лекарства (по показаниям)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3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 smtClean="0">
                <a:solidFill>
                  <a:srgbClr val="FF0000"/>
                </a:solidFill>
              </a:rPr>
              <a:t>НЕЛЬЗЯ</a:t>
            </a:r>
            <a:r>
              <a:rPr lang="ru-RU" b="1" dirty="0" smtClean="0">
                <a:solidFill>
                  <a:srgbClr val="002060"/>
                </a:solidFill>
              </a:rPr>
              <a:t> на экзамене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/>
              <a:t>Опаздывать на экзамен (!)</a:t>
            </a:r>
          </a:p>
          <a:p>
            <a:r>
              <a:rPr lang="ru-RU" dirty="0" smtClean="0"/>
              <a:t>Пользоваться сотовым телефоном и иными средствами связи</a:t>
            </a:r>
          </a:p>
          <a:p>
            <a:r>
              <a:rPr lang="ru-RU" dirty="0" smtClean="0"/>
              <a:t>Использовать «шпаргалки» и прочие подсказки</a:t>
            </a:r>
          </a:p>
          <a:p>
            <a:r>
              <a:rPr lang="ru-RU" dirty="0" smtClean="0"/>
              <a:t>Разговаривать, ходить по кабинету, отвлекать  выпускников</a:t>
            </a:r>
          </a:p>
          <a:p>
            <a:r>
              <a:rPr lang="ru-RU" dirty="0" smtClean="0"/>
              <a:t>Выносить КИМ из аудитории, фотографировать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1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Что будет, если нарушишь Порядок проведения ГИА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Замечание по нарушению дисциплины (если это не телефон или шпаргалка). При повторном замечании – удаление с экзамена.</a:t>
            </a:r>
          </a:p>
          <a:p>
            <a:r>
              <a:rPr lang="ru-RU" dirty="0" smtClean="0"/>
              <a:t>Удаление с экзамена </a:t>
            </a:r>
            <a:r>
              <a:rPr lang="ru-RU" dirty="0"/>
              <a:t>(если это </a:t>
            </a:r>
            <a:r>
              <a:rPr lang="ru-RU" dirty="0" smtClean="0"/>
              <a:t>телефон </a:t>
            </a:r>
            <a:r>
              <a:rPr lang="ru-RU" dirty="0"/>
              <a:t>или </a:t>
            </a:r>
            <a:r>
              <a:rPr lang="ru-RU" dirty="0" smtClean="0"/>
              <a:t>шпаргалка) без права пересдачи экзамена в текущий период.</a:t>
            </a:r>
          </a:p>
          <a:p>
            <a:r>
              <a:rPr lang="ru-RU" dirty="0" smtClean="0"/>
              <a:t>Отсутствие  АТТЕСТАТА  </a:t>
            </a:r>
            <a:r>
              <a:rPr lang="ru-RU" b="1" dirty="0" smtClean="0">
                <a:solidFill>
                  <a:srgbClr val="FF0000"/>
                </a:solidFill>
              </a:rPr>
              <a:t>: (((</a:t>
            </a:r>
          </a:p>
          <a:p>
            <a:r>
              <a:rPr lang="ru-RU" dirty="0" smtClean="0"/>
              <a:t>Административный штраф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Важно знать!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Апелляция </a:t>
            </a:r>
            <a:r>
              <a:rPr lang="ru-RU" sz="4000" i="1" dirty="0" smtClean="0"/>
              <a:t>по </a:t>
            </a:r>
            <a:r>
              <a:rPr lang="ru-RU" sz="4000" i="1" dirty="0" smtClean="0">
                <a:solidFill>
                  <a:srgbClr val="FF0000"/>
                </a:solidFill>
              </a:rPr>
              <a:t>процедуре</a:t>
            </a:r>
            <a:r>
              <a:rPr lang="ru-RU" sz="4000" i="1" dirty="0" smtClean="0"/>
              <a:t> </a:t>
            </a:r>
            <a:r>
              <a:rPr lang="ru-RU" sz="4000" dirty="0" smtClean="0"/>
              <a:t>принимается по окончании экзамена (</a:t>
            </a:r>
            <a:r>
              <a:rPr lang="ru-RU" sz="4000" i="1" u="sng" dirty="0" smtClean="0"/>
              <a:t>до выхода экзаменуемого из ППЭ</a:t>
            </a:r>
            <a:r>
              <a:rPr lang="ru-RU" sz="4000" u="sng" dirty="0" smtClean="0"/>
              <a:t>, </a:t>
            </a:r>
            <a:r>
              <a:rPr lang="ru-RU" sz="3000" i="1" dirty="0" smtClean="0"/>
              <a:t>в школе, где проходил экзамен).</a:t>
            </a:r>
          </a:p>
          <a:p>
            <a:r>
              <a:rPr lang="ru-RU" sz="4000" dirty="0"/>
              <a:t>Апелляция </a:t>
            </a:r>
            <a:r>
              <a:rPr lang="ru-RU" sz="4000" i="1" dirty="0"/>
              <a:t>по </a:t>
            </a:r>
            <a:r>
              <a:rPr lang="ru-RU" sz="4000" i="1" dirty="0">
                <a:solidFill>
                  <a:srgbClr val="FF0000"/>
                </a:solidFill>
              </a:rPr>
              <a:t>результатам </a:t>
            </a:r>
            <a:r>
              <a:rPr lang="ru-RU" sz="4000" dirty="0"/>
              <a:t>принимается в течение 2-х </a:t>
            </a:r>
            <a:r>
              <a:rPr lang="ru-RU" sz="4000" u="sng" dirty="0"/>
              <a:t>рабочих </a:t>
            </a:r>
            <a:r>
              <a:rPr lang="ru-RU" sz="4000" dirty="0"/>
              <a:t>дней после официального объявления </a:t>
            </a:r>
            <a:r>
              <a:rPr lang="ru-RU" sz="4000" dirty="0" smtClean="0"/>
              <a:t>результатов (</a:t>
            </a:r>
            <a:r>
              <a:rPr lang="ru-RU" sz="3000" i="1" dirty="0" smtClean="0"/>
              <a:t>в школе, где обучается выпускник).</a:t>
            </a:r>
            <a:endParaRPr lang="ru-RU" sz="3000" i="1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934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6350</TotalTime>
  <Words>464</Words>
  <Application>Microsoft Office PowerPoint</Application>
  <PresentationFormat>Экран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Times New Roman</vt:lpstr>
      <vt:lpstr>Wingdings</vt:lpstr>
      <vt:lpstr>Тема Office</vt:lpstr>
      <vt:lpstr>   Организация и проведение  ГИА-9 в 2025 году   </vt:lpstr>
      <vt:lpstr>  Расписание проведения ОГЭ и ГВЭ в 2025 году    </vt:lpstr>
      <vt:lpstr>Допуск к ГИА</vt:lpstr>
      <vt:lpstr>Где сдают экзамены?</vt:lpstr>
      <vt:lpstr>Что НУЖНО на экзамене </vt:lpstr>
      <vt:lpstr>Что МОЖНО на экзамене</vt:lpstr>
      <vt:lpstr>Что НЕЛЬЗЯ на экзамене</vt:lpstr>
      <vt:lpstr>Что будет, если нарушишь Порядок проведения ГИА</vt:lpstr>
      <vt:lpstr>Важно знать!</vt:lpstr>
      <vt:lpstr>Где можно будет узнать результаты экзамена?</vt:lpstr>
      <vt:lpstr> По вопросам  ГИА-9 обращаться: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4 кл.  Математика  (ср. балл по району- 42,5, по краю-49,9) </dc:title>
  <cp:lastModifiedBy>user</cp:lastModifiedBy>
  <cp:revision>392</cp:revision>
  <cp:lastPrinted>2015-07-16T06:34:37Z</cp:lastPrinted>
  <dcterms:modified xsi:type="dcterms:W3CDTF">2025-05-16T08:18:33Z</dcterms:modified>
</cp:coreProperties>
</file>