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75" r:id="rId4"/>
    <p:sldId id="270" r:id="rId5"/>
    <p:sldId id="271" r:id="rId6"/>
    <p:sldId id="262" r:id="rId7"/>
    <p:sldId id="273" r:id="rId8"/>
    <p:sldId id="272" r:id="rId9"/>
    <p:sldId id="256" r:id="rId10"/>
    <p:sldId id="257" r:id="rId11"/>
    <p:sldId id="258" r:id="rId12"/>
    <p:sldId id="259" r:id="rId13"/>
    <p:sldId id="274" r:id="rId14"/>
  </p:sldIdLst>
  <p:sldSz cx="12192000" cy="6858000"/>
  <p:notesSz cx="6799263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706F41-059E-E875-F495-D535D7E33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D4F6876-4D35-CC16-925E-EFA1E8BCD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750C02-D3EE-00B2-AA3E-05E36FD4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7E5B-46AE-40EA-A90B-94D1EDA34E79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5029BB-7AA6-8E93-035B-68E104819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6AA51C-7CCA-8E38-51C8-ACC758386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832-41C4-42C3-B0E2-8CA416198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73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3921FC-B106-7AC9-8D24-EC25A4304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F85B83A-7619-70F3-7C86-99C2B1887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EF97F1-FA5A-CEAA-257A-6F2B743D2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7E5B-46AE-40EA-A90B-94D1EDA34E79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A841FD-9AAC-C5A4-1F5E-9CB4ECB0E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B05763-B502-4DC5-D3F5-4D9BC527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832-41C4-42C3-B0E2-8CA416198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15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929E7FB-214E-2CC8-07E2-C553535EFD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2CE9DE8-64F1-EA9E-A34C-23BDF927F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610925-3B71-7663-55F8-E4A6DC12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7E5B-46AE-40EA-A90B-94D1EDA34E79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A9BD7E-6EE5-CA68-291B-B8060CE6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41260A-4E4C-313A-A222-0CD92856B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832-41C4-42C3-B0E2-8CA416198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03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80583-9A6B-F075-F8C7-4561CB910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B9B49A-14F7-A9AD-90B8-0D7CF5D07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39913C-6614-29B1-A406-C6C17B3EF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7E5B-46AE-40EA-A90B-94D1EDA34E79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FF86FF-89D1-A2CD-CB7A-9062C3D34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3EFD0A-73F5-9C3A-A9D4-8608CDC04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832-41C4-42C3-B0E2-8CA416198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68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2BFDD4-5B32-7A84-2ACD-8DBB2D85F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E7627D-C6BA-9219-E110-5F5EB6706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B6CEB1-9E72-4236-7F07-B736FA42E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7E5B-46AE-40EA-A90B-94D1EDA34E79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347237-2B98-EAD3-9211-64F6D3FA2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4D54AD-D52F-CB66-6A94-38DEAB2D3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832-41C4-42C3-B0E2-8CA416198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99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2D6DA6-9E0F-9D36-A891-06C241EA1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C8B936-2993-384A-79C0-A3A9D99D47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1B288D-F0AB-3EED-B959-1C6E977C8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AA0E15-9E01-BE6E-9F06-7959403AC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7E5B-46AE-40EA-A90B-94D1EDA34E79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1DA60F-00E0-32FA-AF18-73777DDA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F1CC50-6534-A427-042D-F096F5D20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832-41C4-42C3-B0E2-8CA416198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81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04BCAC-600F-16A0-96BF-93247A54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B4D1C7-FFEE-4722-3FAC-558462F75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873CA42-054C-AAFC-811A-3B02CF422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A1DF5DB-B7DE-9286-891A-79F3A33A3A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9A293C2-9C78-5091-FF93-5A404D0CD0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F5499C1-F448-B075-D000-C479016E2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7E5B-46AE-40EA-A90B-94D1EDA34E79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47DEAE9-9FE7-795A-4B4B-892D2AFE7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254502-7593-EC96-A2ED-DB8884DDE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832-41C4-42C3-B0E2-8CA416198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22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249AB-7CF8-FE8A-EA8A-05EB95EEF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6B3A2B8-43FD-9C74-4094-6DD2765FC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7E5B-46AE-40EA-A90B-94D1EDA34E79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6751151-60E9-503A-78ED-E66934CA1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479A12F-314B-0D51-8E31-E9DF4E403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832-41C4-42C3-B0E2-8CA416198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47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5AE13F6-47D3-F6F8-B605-821504E65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7E5B-46AE-40EA-A90B-94D1EDA34E79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E22DB22-AF7A-4730-8FB2-B93D1A7DD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02CFB6E-0A9D-61E6-7498-118D20B5D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832-41C4-42C3-B0E2-8CA416198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23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1B2681-8668-CBAA-EAAB-F490A32CB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5839D3-A26F-171D-2D92-82A198DB4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2F50FF-2A9B-3638-11A4-DAF350FA9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36ED25-5543-58A8-64E4-2E970EF97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7E5B-46AE-40EA-A90B-94D1EDA34E79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F90B903-7CC9-86C7-9A8F-3634939F4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416E54-0BF2-72CB-6085-969C804E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832-41C4-42C3-B0E2-8CA416198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975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2E0A6B-05F6-2B7C-0D22-71C3E8AA4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405BDDF-B277-52E3-F1C0-8FC4834A35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45F42F-7C0A-7FF3-D9CC-F831D2808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D369AB8-F571-2CEC-E2E2-1F42D251C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7E5B-46AE-40EA-A90B-94D1EDA34E79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53C406-CAEF-CF31-F7E5-124A513CE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D7CAE7-6040-26D7-F30F-F9DC069EF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C832-41C4-42C3-B0E2-8CA416198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708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7857C9-9118-6B8D-3D7A-7B3667397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CBD71B-A339-C04E-009C-E6AC3DFF8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54C388-6E70-838F-3911-1CB2B68631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B7E5B-46AE-40EA-A90B-94D1EDA34E79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824777-4232-A04C-C145-C90206243A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1EA0C5-734C-B6DC-1C4B-3AE067D059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BC832-41C4-42C3-B0E2-8CA4161985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48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5" Type="http://schemas.openxmlformats.org/officeDocument/2006/relationships/image" Target="../media/image31.png"/><Relationship Id="rId4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svg"/><Relationship Id="rId12" Type="http://schemas.openxmlformats.org/officeDocument/2006/relationships/image" Target="../media/image17.sv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jpg"/><Relationship Id="rId10" Type="http://schemas.openxmlformats.org/officeDocument/2006/relationships/image" Target="../media/image15.png"/><Relationship Id="rId4" Type="http://schemas.openxmlformats.org/officeDocument/2006/relationships/image" Target="../media/image9.svg"/><Relationship Id="rId9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3" t="386" b="-386"/>
          <a:stretch/>
        </p:blipFill>
        <p:spPr>
          <a:xfrm>
            <a:off x="-8468" y="-84667"/>
            <a:ext cx="14158890" cy="6942667"/>
          </a:xfrm>
          <a:prstGeom prst="rect">
            <a:avLst/>
          </a:prstGeom>
        </p:spPr>
      </p:pic>
      <p:sp>
        <p:nvSpPr>
          <p:cNvPr id="7" name="Блок-схема: ручной ввод 6"/>
          <p:cNvSpPr/>
          <p:nvPr/>
        </p:nvSpPr>
        <p:spPr>
          <a:xfrm rot="5400000">
            <a:off x="1521014" y="-1830051"/>
            <a:ext cx="7277103" cy="10566789"/>
          </a:xfrm>
          <a:prstGeom prst="flowChartManualInpu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государственной поддержки на отдых и оздоровление детей </a:t>
            </a:r>
          </a:p>
          <a:p>
            <a:pPr algn="ctr"/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Пермском крае</a:t>
            </a:r>
          </a:p>
          <a:p>
            <a:pPr algn="ctr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97A0A9-4B42-579A-CF5A-BE11BE8B21F2}"/>
              </a:ext>
            </a:extLst>
          </p:cNvPr>
          <p:cNvSpPr txBox="1"/>
          <p:nvPr/>
        </p:nvSpPr>
        <p:spPr>
          <a:xfrm>
            <a:off x="4140953" y="6263392"/>
            <a:ext cx="101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 год</a:t>
            </a:r>
          </a:p>
        </p:txBody>
      </p:sp>
    </p:spTree>
    <p:extLst>
      <p:ext uri="{BB962C8B-B14F-4D97-AF65-F5344CB8AC3E}">
        <p14:creationId xmlns:p14="http://schemas.microsoft.com/office/powerpoint/2010/main" val="3317641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5A887C61-28FB-2A94-812C-D2391D28A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17578"/>
              </p:ext>
            </p:extLst>
          </p:nvPr>
        </p:nvGraphicFramePr>
        <p:xfrm>
          <a:off x="407854" y="1546368"/>
          <a:ext cx="11376291" cy="4909399"/>
        </p:xfrm>
        <a:graphic>
          <a:graphicData uri="http://schemas.openxmlformats.org/drawingml/2006/table">
            <a:tbl>
              <a:tblPr firstRow="1" firstCol="1" bandRow="1"/>
              <a:tblGrid>
                <a:gridCol w="2558260">
                  <a:extLst>
                    <a:ext uri="{9D8B030D-6E8A-4147-A177-3AD203B41FA5}">
                      <a16:colId xmlns:a16="http://schemas.microsoft.com/office/drawing/2014/main" val="4181721836"/>
                    </a:ext>
                  </a:extLst>
                </a:gridCol>
                <a:gridCol w="4064677">
                  <a:extLst>
                    <a:ext uri="{9D8B030D-6E8A-4147-A177-3AD203B41FA5}">
                      <a16:colId xmlns:a16="http://schemas.microsoft.com/office/drawing/2014/main" val="4026736855"/>
                    </a:ext>
                  </a:extLst>
                </a:gridCol>
                <a:gridCol w="1676156">
                  <a:extLst>
                    <a:ext uri="{9D8B030D-6E8A-4147-A177-3AD203B41FA5}">
                      <a16:colId xmlns:a16="http://schemas.microsoft.com/office/drawing/2014/main" val="3229043338"/>
                    </a:ext>
                  </a:extLst>
                </a:gridCol>
                <a:gridCol w="1538599">
                  <a:extLst>
                    <a:ext uri="{9D8B030D-6E8A-4147-A177-3AD203B41FA5}">
                      <a16:colId xmlns:a16="http://schemas.microsoft.com/office/drawing/2014/main" val="3950801149"/>
                    </a:ext>
                  </a:extLst>
                </a:gridCol>
                <a:gridCol w="1538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0178"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По-старому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По-новому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Размер гос. поддержки по сертификатам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(21 день)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Размер гос. поддержки по сертификатам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(14 дней)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00125" algn="l"/>
                        </a:tabLst>
                        <a:defRPr/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Размер гос. поддержки по сертификатам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00125" algn="l"/>
                        </a:tabLst>
                        <a:defRPr/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(24 дня)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315176"/>
                  </a:ext>
                </a:extLst>
              </a:tr>
              <a:tr h="1602319"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ru-RU" sz="17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детей из малоимущих семей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для детей, проживающих в семьях, признанных в установленном порядке нуждающимися в 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предоставлении мер социальной и (или) государственной поддержки </a:t>
                      </a: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с коэффициентом кратности СДД семьи к ВПМ равным 1 (до 14217)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80% </a:t>
                      </a: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20 430,31 рубль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80%</a:t>
                      </a:r>
                      <a:r>
                        <a:rPr lang="ru-RU" sz="2000" b="1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14 982,13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рублей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80%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ru-RU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28 059,46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рублей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088654"/>
                  </a:ext>
                </a:extLst>
              </a:tr>
              <a:tr h="1958390"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endParaRPr lang="ru-RU" sz="17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ru-RU" sz="17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Дети, состоящие на учете в комиссии по делам несовершеннолетних и защите их прав как находящиеся в социально опасном положении 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endParaRPr lang="ru-RU" sz="1700" dirty="0">
                        <a:effectLst/>
                        <a:latin typeface="+mj-lt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дети, состоящих на учете в комиссиях по делам несовершеннолетних и защите их прав как находящихся в социально опасном положении 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80% </a:t>
                      </a: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или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20 430,31 рубль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1600" dirty="0">
                        <a:effectLst/>
                        <a:latin typeface="+mj-lt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80%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14 982,13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рублей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80%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ru-RU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28 059,46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рублей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561445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E0F86F3-817A-7AA0-9A67-CF8FB0769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6650" y="74778"/>
            <a:ext cx="654563" cy="127276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B7613B-8D15-4181-84FC-83097A7837AF}"/>
              </a:ext>
            </a:extLst>
          </p:cNvPr>
          <p:cNvSpPr txBox="1"/>
          <p:nvPr/>
        </p:nvSpPr>
        <p:spPr>
          <a:xfrm>
            <a:off x="465221" y="203326"/>
            <a:ext cx="104915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государственной поддержки в санаторные (24 дня), оздоровительные (21 день),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профильные (14 дней), </a:t>
            </a:r>
            <a:r>
              <a:rPr 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ьпалаточного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типа (7 дней) лагеря Пермского края (для сертификатов) и лагеря на территории РФ (для компенсации)</a:t>
            </a:r>
          </a:p>
        </p:txBody>
      </p:sp>
    </p:spTree>
    <p:extLst>
      <p:ext uri="{BB962C8B-B14F-4D97-AF65-F5344CB8AC3E}">
        <p14:creationId xmlns:p14="http://schemas.microsoft.com/office/powerpoint/2010/main" val="16684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7CC5DEF-E757-8D17-4E22-2D64C0C6B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575223"/>
              </p:ext>
            </p:extLst>
          </p:nvPr>
        </p:nvGraphicFramePr>
        <p:xfrm>
          <a:off x="190194" y="1756292"/>
          <a:ext cx="11811611" cy="4938790"/>
        </p:xfrm>
        <a:graphic>
          <a:graphicData uri="http://schemas.openxmlformats.org/drawingml/2006/table">
            <a:tbl>
              <a:tblPr firstRow="1" firstCol="1" bandRow="1"/>
              <a:tblGrid>
                <a:gridCol w="3091849">
                  <a:extLst>
                    <a:ext uri="{9D8B030D-6E8A-4147-A177-3AD203B41FA5}">
                      <a16:colId xmlns:a16="http://schemas.microsoft.com/office/drawing/2014/main" val="1132469022"/>
                    </a:ext>
                  </a:extLst>
                </a:gridCol>
                <a:gridCol w="3935186">
                  <a:extLst>
                    <a:ext uri="{9D8B030D-6E8A-4147-A177-3AD203B41FA5}">
                      <a16:colId xmlns:a16="http://schemas.microsoft.com/office/drawing/2014/main" val="2139790307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4209595546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261059757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2590"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По-старому</a:t>
                      </a: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По-новому</a:t>
                      </a: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Размер гос. поддержки по сертификатам (21 день)</a:t>
                      </a: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Размер гос. поддержки по сертификатам (14 дней)</a:t>
                      </a: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00125" algn="l"/>
                        </a:tabLst>
                        <a:defRPr/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Размер гос. поддержки по сертификатам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00125" algn="l"/>
                        </a:tabLst>
                        <a:defRPr/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(24 дня)</a:t>
                      </a: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947589"/>
                  </a:ext>
                </a:extLst>
              </a:tr>
              <a:tr h="1804441">
                <a:tc rowSpan="2"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ru-RU" sz="17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детей, проживающих в семьях со среднемесячным доходом не выше двукратной величины (включительно) прожиточного минимума на душу населения в Пермском крае</a:t>
                      </a: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для детей, проживающих в многодетных семьях, признанных в установленном порядке нуждающимися в предоставлении государственной поддержки,  с коэффициентом кратности СДД семьи к ВПМ равным 1,1 (15638,70)</a:t>
                      </a:r>
                    </a:p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70%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17 876,52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рубля</a:t>
                      </a: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70%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13 109,36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рублей</a:t>
                      </a: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70%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24 552,02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рубля</a:t>
                      </a: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906587"/>
                  </a:ext>
                </a:extLst>
              </a:tr>
              <a:tr h="150370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endParaRPr lang="ru-RU" sz="17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для детей, проживающих в семьях, признанных в установленном порядке нуждающимися в предоставлении государственной поддержки,  с коэффициентом кратности СДД семьи к ВПМ равным 2 (28434)</a:t>
                      </a:r>
                    </a:p>
                    <a:p>
                      <a:pPr>
                        <a:tabLst>
                          <a:tab pos="1000125" algn="l"/>
                        </a:tabLst>
                      </a:pPr>
                      <a:endParaRPr lang="ru-RU" sz="17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70%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17 876,52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рубля</a:t>
                      </a: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70%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13 109,36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рублей</a:t>
                      </a: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70%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24 552,02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рубля</a:t>
                      </a:r>
                    </a:p>
                  </a:txBody>
                  <a:tcPr marL="48229" marR="48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33975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6DA2140-C638-A32C-0F8B-6AA76CBA1B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8479" y="174365"/>
            <a:ext cx="693454" cy="1348381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4D8070-DF45-4C95-A1BC-27A613173D91}"/>
              </a:ext>
            </a:extLst>
          </p:cNvPr>
          <p:cNvSpPr txBox="1"/>
          <p:nvPr/>
        </p:nvSpPr>
        <p:spPr>
          <a:xfrm>
            <a:off x="465221" y="203326"/>
            <a:ext cx="104915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государственной поддержки в санаторные (24 дня), оздоровительные (21 день),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профильные (14 дней) лагеря Пермского края (для сертификатов)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лагеря на территории РФ (для компенсации)</a:t>
            </a:r>
          </a:p>
        </p:txBody>
      </p:sp>
    </p:spTree>
    <p:extLst>
      <p:ext uri="{BB962C8B-B14F-4D97-AF65-F5344CB8AC3E}">
        <p14:creationId xmlns:p14="http://schemas.microsoft.com/office/powerpoint/2010/main" val="3945034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A0CA277-51B2-2D56-F343-A492E9979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784884"/>
              </p:ext>
            </p:extLst>
          </p:nvPr>
        </p:nvGraphicFramePr>
        <p:xfrm>
          <a:off x="287507" y="2041377"/>
          <a:ext cx="11616986" cy="4314155"/>
        </p:xfrm>
        <a:graphic>
          <a:graphicData uri="http://schemas.openxmlformats.org/drawingml/2006/table">
            <a:tbl>
              <a:tblPr firstRow="1" firstCol="1" bandRow="1"/>
              <a:tblGrid>
                <a:gridCol w="2973377">
                  <a:extLst>
                    <a:ext uri="{9D8B030D-6E8A-4147-A177-3AD203B41FA5}">
                      <a16:colId xmlns:a16="http://schemas.microsoft.com/office/drawing/2014/main" val="1037041013"/>
                    </a:ext>
                  </a:extLst>
                </a:gridCol>
                <a:gridCol w="3359721">
                  <a:extLst>
                    <a:ext uri="{9D8B030D-6E8A-4147-A177-3AD203B41FA5}">
                      <a16:colId xmlns:a16="http://schemas.microsoft.com/office/drawing/2014/main" val="1536911179"/>
                    </a:ext>
                  </a:extLst>
                </a:gridCol>
                <a:gridCol w="1830092">
                  <a:extLst>
                    <a:ext uri="{9D8B030D-6E8A-4147-A177-3AD203B41FA5}">
                      <a16:colId xmlns:a16="http://schemas.microsoft.com/office/drawing/2014/main" val="963502687"/>
                    </a:ext>
                  </a:extLst>
                </a:gridCol>
                <a:gridCol w="1726898">
                  <a:extLst>
                    <a:ext uri="{9D8B030D-6E8A-4147-A177-3AD203B41FA5}">
                      <a16:colId xmlns:a16="http://schemas.microsoft.com/office/drawing/2014/main" val="1870176983"/>
                    </a:ext>
                  </a:extLst>
                </a:gridCol>
                <a:gridCol w="1726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46680"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По-старому</a:t>
                      </a: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По-новому</a:t>
                      </a: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Размер гос. поддержки по сертификатам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(21 день)</a:t>
                      </a: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Размер гос. поддержки по сертификатам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(14 дней)</a:t>
                      </a: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Размер гос. поддержки по сертификатам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(24 дня)</a:t>
                      </a: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577036"/>
                  </a:ext>
                </a:extLst>
              </a:tr>
              <a:tr h="2867475"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детей, проживающих в семьях со среднемесячным доходом, превышающим двукратную величину, но не выше трехкратной величины (включительно) прожиточного минимума на душу населения в Пермском крае</a:t>
                      </a: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000125" algn="l"/>
                        </a:tabLs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для детей, проживающих в семьях, признанных в установленном порядке нуждающимися в предоставлении государственной поддержки,  с коэффициентом кратности СДД семьи к ВПМ равным 3 (42651)</a:t>
                      </a: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17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anose="02020603050405020304" pitchFamily="18" charset="0"/>
                        </a:rPr>
                        <a:t>30%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7 661,37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рублей</a:t>
                      </a: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17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anose="02020603050405020304" pitchFamily="18" charset="0"/>
                        </a:rPr>
                        <a:t>30%</a:t>
                      </a: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5 618,30 рублей</a:t>
                      </a: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00125" algn="l"/>
                        </a:tabLst>
                      </a:pPr>
                      <a:endParaRPr lang="ru-RU" sz="17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imes New Roman" panose="02020603050405020304" pitchFamily="18" charset="0"/>
                        </a:rPr>
                        <a:t>30%</a:t>
                      </a: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или 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10 522,30</a:t>
                      </a:r>
                    </a:p>
                    <a:p>
                      <a:pPr algn="ctr">
                        <a:tabLst>
                          <a:tab pos="1000125" algn="l"/>
                        </a:tabLst>
                      </a:pPr>
                      <a:r>
                        <a:rPr lang="ru-RU" sz="17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рублей</a:t>
                      </a: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363019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B6572A5-90F3-B1E0-3820-BE19BE568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9909" y="255846"/>
            <a:ext cx="768163" cy="1493649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2291340-EBC8-417B-AA89-8CE6502A92AB}"/>
              </a:ext>
            </a:extLst>
          </p:cNvPr>
          <p:cNvSpPr txBox="1"/>
          <p:nvPr/>
        </p:nvSpPr>
        <p:spPr>
          <a:xfrm>
            <a:off x="465221" y="203326"/>
            <a:ext cx="104915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государственной поддержки в санаторные (24 дня), оздоровительные (21 день),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профильные (14 дней) лагеря Пермского края (для сертификатов)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лагеря на территории РФ (для компенсации)</a:t>
            </a:r>
          </a:p>
        </p:txBody>
      </p:sp>
    </p:spTree>
    <p:extLst>
      <p:ext uri="{BB962C8B-B14F-4D97-AF65-F5344CB8AC3E}">
        <p14:creationId xmlns:p14="http://schemas.microsoft.com/office/powerpoint/2010/main" val="3328100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6CD9D5A9-E3AB-4AA1-9AE9-94D32E5478DC}"/>
              </a:ext>
            </a:extLst>
          </p:cNvPr>
          <p:cNvSpPr/>
          <p:nvPr/>
        </p:nvSpPr>
        <p:spPr>
          <a:xfrm>
            <a:off x="1386365" y="68870"/>
            <a:ext cx="2165684" cy="1701291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КРОМЕ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B6572A5-90F3-B1E0-3820-BE19BE568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45" y="285709"/>
            <a:ext cx="1029626" cy="200204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2082629-800C-4DEE-BF63-2CBE093144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1" y="2953855"/>
            <a:ext cx="3062357" cy="246519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ACB540A-6F84-47B2-AEB6-8A3E6B285827}"/>
              </a:ext>
            </a:extLst>
          </p:cNvPr>
          <p:cNvSpPr txBox="1"/>
          <p:nvPr/>
        </p:nvSpPr>
        <p:spPr>
          <a:xfrm>
            <a:off x="3460519" y="1982417"/>
            <a:ext cx="8197159" cy="7591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lnSpc>
                <a:spcPts val="2600"/>
              </a:lnSpc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может выбрать 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форму отдыха,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финансируемую за счет средств местного бюджета: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52FB59-108B-47FF-8D3D-15996A73EBC3}"/>
              </a:ext>
            </a:extLst>
          </p:cNvPr>
          <p:cNvSpPr txBox="1"/>
          <p:nvPr/>
        </p:nvSpPr>
        <p:spPr>
          <a:xfrm>
            <a:off x="5132716" y="5376793"/>
            <a:ext cx="5296619" cy="12311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tabLst>
                <a:tab pos="1000125" algn="l"/>
              </a:tabLst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Разновозрастные отряды (РВО)</a:t>
            </a:r>
          </a:p>
          <a:p>
            <a:pPr marL="285750" lvl="0" indent="-285750" algn="ctr">
              <a:buFontTx/>
              <a:buChar char="-"/>
              <a:tabLst>
                <a:tab pos="1000125" algn="l"/>
              </a:tabLst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без питания</a:t>
            </a:r>
          </a:p>
          <a:p>
            <a:pPr marL="285750" lvl="0" indent="-285750" algn="ctr">
              <a:buFontTx/>
              <a:buChar char="-"/>
              <a:tabLst>
                <a:tab pos="1000125" algn="l"/>
              </a:tabLst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без родительского взноса</a:t>
            </a:r>
          </a:p>
          <a:p>
            <a:pPr marL="285750" lvl="0" indent="-285750" algn="ctr">
              <a:buFontTx/>
              <a:buChar char="-"/>
              <a:tabLst>
                <a:tab pos="1000125" algn="l"/>
              </a:tabLst>
            </a:pP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CDB1F3-9717-49D2-8153-65293E2B0040}"/>
              </a:ext>
            </a:extLst>
          </p:cNvPr>
          <p:cNvSpPr txBox="1"/>
          <p:nvPr/>
        </p:nvSpPr>
        <p:spPr>
          <a:xfrm>
            <a:off x="3959525" y="3263575"/>
            <a:ext cx="7451997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tabLst>
                <a:tab pos="1000125" algn="l"/>
              </a:tabLst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Походы-сплавы</a:t>
            </a:r>
          </a:p>
          <a:p>
            <a:pPr lvl="0" algn="ctr">
              <a:tabLst>
                <a:tab pos="1000125" algn="l"/>
              </a:tabLst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питанием </a:t>
            </a:r>
          </a:p>
          <a:p>
            <a:pPr lvl="0" algn="ctr">
              <a:tabLst>
                <a:tab pos="1000125" algn="l"/>
              </a:tabLst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с родительским взносом</a:t>
            </a:r>
          </a:p>
        </p:txBody>
      </p:sp>
      <p:pic>
        <p:nvPicPr>
          <p:cNvPr id="18" name="Рисунок 17" descr="Справа налево (обратно)">
            <a:extLst>
              <a:ext uri="{FF2B5EF4-FFF2-40B4-BE49-F238E27FC236}">
                <a16:creationId xmlns:a16="http://schemas.microsoft.com/office/drawing/2014/main" id="{CFC0957B-5383-4AF5-9A85-19AD9A5496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>
            <a:off x="7817339" y="4997202"/>
            <a:ext cx="425759" cy="759182"/>
          </a:xfrm>
          <a:prstGeom prst="rect">
            <a:avLst/>
          </a:prstGeom>
        </p:spPr>
      </p:pic>
      <p:pic>
        <p:nvPicPr>
          <p:cNvPr id="19" name="Рисунок 18" descr="Справа налево (обратно)">
            <a:extLst>
              <a:ext uri="{FF2B5EF4-FFF2-40B4-BE49-F238E27FC236}">
                <a16:creationId xmlns:a16="http://schemas.microsoft.com/office/drawing/2014/main" id="{6D138670-CE56-4482-880D-07E08D86BD7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>
            <a:off x="9687294" y="2606556"/>
            <a:ext cx="489095" cy="759182"/>
          </a:xfrm>
          <a:prstGeom prst="rect">
            <a:avLst/>
          </a:prstGeom>
        </p:spPr>
      </p:pic>
      <p:sp>
        <p:nvSpPr>
          <p:cNvPr id="12" name="Выноска: стрелка вниз 11">
            <a:extLst>
              <a:ext uri="{FF2B5EF4-FFF2-40B4-BE49-F238E27FC236}">
                <a16:creationId xmlns:a16="http://schemas.microsoft.com/office/drawing/2014/main" id="{4F85109F-7136-48CC-92B4-5F2622DE67AF}"/>
              </a:ext>
            </a:extLst>
          </p:cNvPr>
          <p:cNvSpPr/>
          <p:nvPr/>
        </p:nvSpPr>
        <p:spPr>
          <a:xfrm>
            <a:off x="3738844" y="336677"/>
            <a:ext cx="7529833" cy="1588815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2800"/>
              </a:lnSpc>
              <a:defRPr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 государственной поддержки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BBFDB4-16F7-3EDB-0F5E-FD169F432B3A}"/>
              </a:ext>
            </a:extLst>
          </p:cNvPr>
          <p:cNvSpPr txBox="1"/>
          <p:nvPr/>
        </p:nvSpPr>
        <p:spPr>
          <a:xfrm>
            <a:off x="3552049" y="4759384"/>
            <a:ext cx="8197159" cy="425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lnSpc>
                <a:spcPts val="2600"/>
              </a:lnSpc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может выбрать без ограничений: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38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FF17AF4-DDA1-650B-450A-977DA3B85AE0}"/>
              </a:ext>
            </a:extLst>
          </p:cNvPr>
          <p:cNvSpPr/>
          <p:nvPr/>
        </p:nvSpPr>
        <p:spPr>
          <a:xfrm>
            <a:off x="34298" y="-172721"/>
            <a:ext cx="9530978" cy="79000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Меры государственной поддержки на отдых и оздоровление детей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1E5B105-D0C3-5275-BD5D-CB48CC3C7A3E}"/>
              </a:ext>
            </a:extLst>
          </p:cNvPr>
          <p:cNvSpPr/>
          <p:nvPr/>
        </p:nvSpPr>
        <p:spPr>
          <a:xfrm>
            <a:off x="153162" y="493343"/>
            <a:ext cx="5694971" cy="79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Лагерь с дневным пребыванием (7-15 лет включительно)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(площадка)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4074C23-AC22-F477-292B-7C9AF7B84F03}"/>
              </a:ext>
            </a:extLst>
          </p:cNvPr>
          <p:cNvSpPr/>
          <p:nvPr/>
        </p:nvSpPr>
        <p:spPr>
          <a:xfrm rot="20425450">
            <a:off x="9125687" y="566724"/>
            <a:ext cx="3018954" cy="9906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(7-17 лет включительно)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9BCA0F-007D-6EC2-EABC-2458BC9AF1A8}"/>
              </a:ext>
            </a:extLst>
          </p:cNvPr>
          <p:cNvSpPr txBox="1"/>
          <p:nvPr/>
        </p:nvSpPr>
        <p:spPr>
          <a:xfrm>
            <a:off x="939439" y="5796951"/>
            <a:ext cx="972116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могут выбрать только одну из представленных мер и </a:t>
            </a: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воспользоваться ей 1 раз в го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д!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F2BFDA9-8C84-48AB-A2A4-E39DADC11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9284" y="5556519"/>
            <a:ext cx="1055456" cy="130148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A3F6BB-33A3-47BA-B2CC-01A156D68187}"/>
              </a:ext>
            </a:extLst>
          </p:cNvPr>
          <p:cNvSpPr txBox="1"/>
          <p:nvPr/>
        </p:nvSpPr>
        <p:spPr>
          <a:xfrm>
            <a:off x="153163" y="1364807"/>
            <a:ext cx="5694970" cy="41319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indent="-88900" algn="just">
              <a:lnSpc>
                <a:spcPts val="1600"/>
              </a:lnSpc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бесплатные путевки: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детей, проживающих в  многодетных семьях, признанных в установленном порядке нуждающимися в предоставлении мер социальной и (или) государственной поддержки с коэффициентом кратности СДД семьи к ВПМ равным 1; для детей, состоящих в КДН и ЗП как находящиеся в социально опасном положении, проживающих в семьях, признанных в установленном порядке нуждающимися в предоставлении мер социальной и (или) государственной поддержки с коэффициентом кратности СДД семьи к ВПМ равным 1; дети-инвалиды</a:t>
            </a:r>
          </a:p>
          <a:p>
            <a:pPr indent="-88900" algn="just">
              <a:lnSpc>
                <a:spcPts val="900"/>
              </a:lnSpc>
              <a:buFontTx/>
              <a:buChar char="-"/>
            </a:pPr>
            <a:endParaRPr lang="ru-RU" sz="1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176213" algn="just">
              <a:lnSpc>
                <a:spcPts val="1600"/>
              </a:lnSpc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льготные путевки: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детей, проживающих в семьях, признанных в установленном порядке нуждающимися в предоставлении мер социальной и (или) государственной поддержки с коэффициентом кратности СДД семьи к ВПМ равным 1; детей, состоящих на учете в комиссиях по делам несовершеннолетних и защите их прав как находящиеся в социально опасном положении ; </a:t>
            </a:r>
          </a:p>
          <a:p>
            <a:pPr indent="-176213" algn="just">
              <a:lnSpc>
                <a:spcPts val="900"/>
              </a:lnSpc>
            </a:pPr>
            <a:endParaRPr lang="ru-RU" sz="1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</a:pPr>
            <a:r>
              <a:rPr lang="ru-RU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 родительский взнос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все остальные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</a:p>
          <a:p>
            <a:pPr marL="109537" indent="-285750" algn="just">
              <a:lnSpc>
                <a:spcPts val="900"/>
              </a:lnSpc>
              <a:buFontTx/>
              <a:buChar char="-"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полную стоимость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иногородние дети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B51775-D272-4089-8A26-6A9681C7E868}"/>
              </a:ext>
            </a:extLst>
          </p:cNvPr>
          <p:cNvSpPr txBox="1"/>
          <p:nvPr/>
        </p:nvSpPr>
        <p:spPr>
          <a:xfrm>
            <a:off x="6116129" y="1944235"/>
            <a:ext cx="5736566" cy="35548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>
              <a:lnSpc>
                <a:spcPts val="1800"/>
              </a:lnSpc>
            </a:pPr>
            <a:r>
              <a:rPr lang="ru-RU" sz="1700" dirty="0">
                <a:latin typeface="Times New Roman" panose="02020603050405020304" pitchFamily="18" charset="0"/>
              </a:rPr>
              <a:t>в лагерях, расположенных на территории Пермского края и РФ, включенных в реестр организаций отдыха детей и их оздоровления:</a:t>
            </a:r>
          </a:p>
          <a:p>
            <a:pPr lvl="0" algn="ctr">
              <a:lnSpc>
                <a:spcPts val="1800"/>
              </a:lnSpc>
            </a:pPr>
            <a:endParaRPr lang="ru-RU" sz="1700" dirty="0">
              <a:latin typeface="Times New Roman" panose="02020603050405020304" pitchFamily="18" charset="0"/>
            </a:endParaRPr>
          </a:p>
          <a:p>
            <a:pPr lvl="0" algn="ctr">
              <a:lnSpc>
                <a:spcPts val="1800"/>
              </a:lnSpc>
            </a:pP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загородный лагерь отдыха и оздоровления детей </a:t>
            </a:r>
          </a:p>
          <a:p>
            <a:pPr lvl="0" algn="ctr">
              <a:lnSpc>
                <a:spcPts val="1800"/>
              </a:lnSpc>
            </a:pP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(21 день)</a:t>
            </a:r>
          </a:p>
          <a:p>
            <a:pPr marL="285750" lvl="0" indent="-285750" algn="ctr">
              <a:lnSpc>
                <a:spcPts val="1800"/>
              </a:lnSpc>
              <a:buFontTx/>
              <a:buChar char="-"/>
            </a:pPr>
            <a:endParaRPr lang="ru-RU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ts val="1800"/>
              </a:lnSpc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детский оздоровительный лагерь санаторного типа </a:t>
            </a:r>
          </a:p>
          <a:p>
            <a:pPr lvl="0" algn="ctr">
              <a:lnSpc>
                <a:spcPts val="1800"/>
              </a:lnSpc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(24 дня)     </a:t>
            </a:r>
          </a:p>
          <a:p>
            <a:pPr lvl="0" algn="ctr">
              <a:lnSpc>
                <a:spcPts val="1800"/>
              </a:lnSpc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pPr lvl="0" algn="ctr">
              <a:lnSpc>
                <a:spcPts val="1800"/>
              </a:lnSpc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детский специализированный (профильный) лагерь </a:t>
            </a:r>
          </a:p>
          <a:p>
            <a:pPr lvl="0" algn="ctr">
              <a:lnSpc>
                <a:spcPts val="1800"/>
              </a:lnSpc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(14 дней)</a:t>
            </a:r>
          </a:p>
          <a:p>
            <a:pPr lvl="0" algn="ctr">
              <a:lnSpc>
                <a:spcPts val="1800"/>
              </a:lnSpc>
            </a:pPr>
            <a:endParaRPr lang="ru-RU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ctr">
              <a:lnSpc>
                <a:spcPts val="1800"/>
              </a:lnSpc>
              <a:buFontTx/>
              <a:buChar char="-"/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лагерь палаточного типа</a:t>
            </a:r>
          </a:p>
          <a:p>
            <a:pPr lvl="0" algn="ctr">
              <a:lnSpc>
                <a:spcPts val="1800"/>
              </a:lnSpc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 дней)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F793BB-6443-6E72-90FA-39222ED6AB9F}"/>
              </a:ext>
            </a:extLst>
          </p:cNvPr>
          <p:cNvSpPr/>
          <p:nvPr/>
        </p:nvSpPr>
        <p:spPr>
          <a:xfrm rot="20617409">
            <a:off x="6517281" y="726947"/>
            <a:ext cx="2786517" cy="9336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(7-17 лет включительно)</a:t>
            </a:r>
          </a:p>
        </p:txBody>
      </p:sp>
      <p:pic>
        <p:nvPicPr>
          <p:cNvPr id="17" name="Рисунок 16" descr="Булавка">
            <a:extLst>
              <a:ext uri="{FF2B5EF4-FFF2-40B4-BE49-F238E27FC236}">
                <a16:creationId xmlns:a16="http://schemas.microsoft.com/office/drawing/2014/main" id="{3F4C2804-886E-4897-9CDD-523A8718F5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4774714">
            <a:off x="89263" y="767526"/>
            <a:ext cx="800581" cy="767618"/>
          </a:xfrm>
          <a:prstGeom prst="rect">
            <a:avLst/>
          </a:prstGeom>
        </p:spPr>
      </p:pic>
      <p:pic>
        <p:nvPicPr>
          <p:cNvPr id="18" name="Рисунок 17" descr="Булавка">
            <a:extLst>
              <a:ext uri="{FF2B5EF4-FFF2-40B4-BE49-F238E27FC236}">
                <a16:creationId xmlns:a16="http://schemas.microsoft.com/office/drawing/2014/main" id="{86699C4E-9314-4CF2-B138-2E78EA96579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4774714">
            <a:off x="6489771" y="1440897"/>
            <a:ext cx="768137" cy="736510"/>
          </a:xfrm>
          <a:prstGeom prst="rect">
            <a:avLst/>
          </a:prstGeom>
        </p:spPr>
      </p:pic>
      <p:pic>
        <p:nvPicPr>
          <p:cNvPr id="4" name="Рисунок 3" descr="Булавка">
            <a:extLst>
              <a:ext uri="{FF2B5EF4-FFF2-40B4-BE49-F238E27FC236}">
                <a16:creationId xmlns:a16="http://schemas.microsoft.com/office/drawing/2014/main" id="{85586B72-0E71-6C46-BCF9-3A1AF79FCE9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4774714">
            <a:off x="9094564" y="1227425"/>
            <a:ext cx="768137" cy="73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76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FF17AF4-DDA1-650B-450A-977DA3B85AE0}"/>
              </a:ext>
            </a:extLst>
          </p:cNvPr>
          <p:cNvSpPr/>
          <p:nvPr/>
        </p:nvSpPr>
        <p:spPr>
          <a:xfrm>
            <a:off x="34297" y="-172721"/>
            <a:ext cx="10921249" cy="79000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Меры государственной поддержки на отдых и оздоровление детей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1E5B105-D0C3-5275-BD5D-CB48CC3C7A3E}"/>
              </a:ext>
            </a:extLst>
          </p:cNvPr>
          <p:cNvSpPr/>
          <p:nvPr/>
        </p:nvSpPr>
        <p:spPr>
          <a:xfrm>
            <a:off x="1828800" y="1173191"/>
            <a:ext cx="8729932" cy="7776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2025 года!              Лагерь труда и отдыха (14-15 лет)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(площадка)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9BCA0F-007D-6EC2-EABC-2458BC9AF1A8}"/>
              </a:ext>
            </a:extLst>
          </p:cNvPr>
          <p:cNvSpPr txBox="1"/>
          <p:nvPr/>
        </p:nvSpPr>
        <p:spPr>
          <a:xfrm>
            <a:off x="1164567" y="5684808"/>
            <a:ext cx="949603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могут выбрать только одну из представленных мер и </a:t>
            </a:r>
          </a:p>
          <a:p>
            <a:pPr algn="ctr"/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воспользоваться ей 1 раз в го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д!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F2BFDA9-8C84-48AB-A2A4-E39DADC11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3475" y="5210046"/>
            <a:ext cx="781649" cy="152607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A3F6BB-33A3-47BA-B2CC-01A156D68187}"/>
              </a:ext>
            </a:extLst>
          </p:cNvPr>
          <p:cNvSpPr txBox="1"/>
          <p:nvPr/>
        </p:nvSpPr>
        <p:spPr>
          <a:xfrm>
            <a:off x="2275729" y="2815647"/>
            <a:ext cx="7532506" cy="14388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ts val="16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ts val="1600"/>
              </a:lnSpc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ts val="1600"/>
              </a:lnSpc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Родительский взнос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берется</a:t>
            </a:r>
          </a:p>
          <a:p>
            <a:pPr algn="ctr">
              <a:lnSpc>
                <a:spcPts val="1600"/>
              </a:lnSpc>
            </a:pP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600"/>
              </a:lnSpc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работы лагеря не менее 14 дней</a:t>
            </a:r>
          </a:p>
          <a:p>
            <a:pPr marL="109537" indent="-285750" algn="just">
              <a:lnSpc>
                <a:spcPts val="900"/>
              </a:lnSpc>
              <a:buFontTx/>
              <a:buChar char="-"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 descr="Булавка">
            <a:extLst>
              <a:ext uri="{FF2B5EF4-FFF2-40B4-BE49-F238E27FC236}">
                <a16:creationId xmlns:a16="http://schemas.microsoft.com/office/drawing/2014/main" id="{3F4C2804-886E-4897-9CDD-523A8718F5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4774714">
            <a:off x="5733089" y="2219309"/>
            <a:ext cx="800581" cy="76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99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 descr="Социальная сеть">
            <a:extLst>
              <a:ext uri="{FF2B5EF4-FFF2-40B4-BE49-F238E27FC236}">
                <a16:creationId xmlns:a16="http://schemas.microsoft.com/office/drawing/2014/main" id="{0A94861A-C09D-4AA2-A897-85CD8A8BA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35315">
            <a:off x="9001587" y="476610"/>
            <a:ext cx="3505363" cy="3505363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53B4F4E-B7C3-433C-B695-DD7B115FBC3F}"/>
              </a:ext>
            </a:extLst>
          </p:cNvPr>
          <p:cNvSpPr/>
          <p:nvPr/>
        </p:nvSpPr>
        <p:spPr>
          <a:xfrm>
            <a:off x="1599758" y="155807"/>
            <a:ext cx="9042066" cy="948949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endParaRPr lang="ru-RU" sz="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lnSpc>
                <a:spcPts val="2500"/>
              </a:lnSpc>
            </a:pPr>
            <a:r>
              <a:rPr lang="ru-RU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Если родители планируют оздоровить детей несколько раз в году, они имеют возможнос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ть:  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C318371-54BC-4D7A-97CD-DB5D831D1D45}"/>
              </a:ext>
            </a:extLst>
          </p:cNvPr>
          <p:cNvSpPr/>
          <p:nvPr/>
        </p:nvSpPr>
        <p:spPr>
          <a:xfrm>
            <a:off x="1729898" y="2229291"/>
            <a:ext cx="3997134" cy="1504575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Приобрести путевку, воспользовавшись мерой государственной поддержки </a:t>
            </a:r>
          </a:p>
          <a:p>
            <a:pPr algn="ctr">
              <a:lnSpc>
                <a:spcPts val="2500"/>
              </a:lnSpc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(не более 1 раза)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9B3DF23-0218-4E30-B3E3-8E2024C5B71A}"/>
              </a:ext>
            </a:extLst>
          </p:cNvPr>
          <p:cNvSpPr/>
          <p:nvPr/>
        </p:nvSpPr>
        <p:spPr>
          <a:xfrm>
            <a:off x="6386503" y="2229291"/>
            <a:ext cx="4190643" cy="151200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Приобрести путевку </a:t>
            </a:r>
          </a:p>
          <a:p>
            <a:pPr algn="ctr">
              <a:lnSpc>
                <a:spcPts val="2500"/>
              </a:lnSpc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за полную стоимость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12176FF-73E8-49F1-A021-44C888290988}"/>
              </a:ext>
            </a:extLst>
          </p:cNvPr>
          <p:cNvSpPr/>
          <p:nvPr/>
        </p:nvSpPr>
        <p:spPr>
          <a:xfrm>
            <a:off x="1285637" y="4498839"/>
            <a:ext cx="9620725" cy="19389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ВАЖНО! 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Один ребенок может не более одного раза в год воспользоваться одной из форм государственной поддержки организации и обеспечения отдыха детей и их оздоровления в лагерях с дневным пребыванием детей, ЛТО, загородных лагерях отдыха и оздоровления детей, детских оздоровительных лагерях санаторного типа, детских специализированных (профильных) лагерях, детских  лагерях палаточного типа за счет средств субвенции из бюджета Пермского края</a:t>
            </a:r>
            <a:r>
              <a:rPr lang="ru-RU" sz="2000" dirty="0">
                <a:solidFill>
                  <a:srgbClr val="444444"/>
                </a:solidFill>
                <a:latin typeface="Arial" panose="020B0604020202020204" pitchFamily="34" charset="0"/>
              </a:rPr>
              <a:t>.</a:t>
            </a:r>
            <a:endParaRPr lang="ru-RU" sz="2000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4F68197-613D-41CE-9018-7E0BB86C9E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9" y="4495314"/>
            <a:ext cx="1165659" cy="193108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C8507C2-4280-4B18-A838-F86570089A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948" y="4498839"/>
            <a:ext cx="1170432" cy="1938992"/>
          </a:xfrm>
          <a:prstGeom prst="rect">
            <a:avLst/>
          </a:prstGeom>
        </p:spPr>
      </p:pic>
      <p:pic>
        <p:nvPicPr>
          <p:cNvPr id="11" name="Рисунок 10" descr="Назад">
            <a:extLst>
              <a:ext uri="{FF2B5EF4-FFF2-40B4-BE49-F238E27FC236}">
                <a16:creationId xmlns:a16="http://schemas.microsoft.com/office/drawing/2014/main" id="{C39A3BFE-9F44-4A67-9955-3B64F2FC53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3074723" y="808427"/>
            <a:ext cx="1717193" cy="1717193"/>
          </a:xfrm>
          <a:prstGeom prst="rect">
            <a:avLst/>
          </a:prstGeom>
        </p:spPr>
      </p:pic>
      <p:pic>
        <p:nvPicPr>
          <p:cNvPr id="20" name="Рисунок 19" descr="Маркеры-галочки">
            <a:extLst>
              <a:ext uri="{FF2B5EF4-FFF2-40B4-BE49-F238E27FC236}">
                <a16:creationId xmlns:a16="http://schemas.microsoft.com/office/drawing/2014/main" id="{1B17B247-8442-4A4F-8586-CB910528B9E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64870" y="1952881"/>
            <a:ext cx="494620" cy="843200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B7351746-94E7-4AC9-9D1D-67B53DE2EA4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69939" y="1988114"/>
            <a:ext cx="493819" cy="847417"/>
          </a:xfrm>
          <a:prstGeom prst="rect">
            <a:avLst/>
          </a:prstGeom>
        </p:spPr>
      </p:pic>
      <p:pic>
        <p:nvPicPr>
          <p:cNvPr id="23" name="Рисунок 22" descr="Справа налево (обратно)">
            <a:extLst>
              <a:ext uri="{FF2B5EF4-FFF2-40B4-BE49-F238E27FC236}">
                <a16:creationId xmlns:a16="http://schemas.microsoft.com/office/drawing/2014/main" id="{DDBBE07E-A304-4ABD-9F9E-DBCAC7AA9A8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5400000">
            <a:off x="7053258" y="808427"/>
            <a:ext cx="1717193" cy="171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56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8E963E-1C40-4D65-BC52-CAB9D1321663}"/>
              </a:ext>
            </a:extLst>
          </p:cNvPr>
          <p:cNvSpPr txBox="1"/>
          <p:nvPr/>
        </p:nvSpPr>
        <p:spPr>
          <a:xfrm>
            <a:off x="106680" y="0"/>
            <a:ext cx="8412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ВИДЫ государственной поддержки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23F4E1-1776-46FD-A23D-B0D09CB059D0}"/>
              </a:ext>
            </a:extLst>
          </p:cNvPr>
          <p:cNvSpPr txBox="1"/>
          <p:nvPr/>
        </p:nvSpPr>
        <p:spPr>
          <a:xfrm>
            <a:off x="78104" y="562260"/>
            <a:ext cx="3305175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581400" marR="0" lvl="0" indent="-3581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СЕРТИФИКАТ</a:t>
            </a:r>
          </a:p>
        </p:txBody>
      </p:sp>
      <p:sp>
        <p:nvSpPr>
          <p:cNvPr id="5" name="Стрелка: шеврон 4">
            <a:extLst>
              <a:ext uri="{FF2B5EF4-FFF2-40B4-BE49-F238E27FC236}">
                <a16:creationId xmlns:a16="http://schemas.microsoft.com/office/drawing/2014/main" id="{6C3A3FF3-4767-4155-AE13-6808B7512558}"/>
              </a:ext>
            </a:extLst>
          </p:cNvPr>
          <p:cNvSpPr/>
          <p:nvPr/>
        </p:nvSpPr>
        <p:spPr>
          <a:xfrm>
            <a:off x="3042284" y="548553"/>
            <a:ext cx="655320" cy="567706"/>
          </a:xfrm>
          <a:prstGeom prst="chevr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42E90-DA10-43A6-9480-6B0C67D8000F}"/>
              </a:ext>
            </a:extLst>
          </p:cNvPr>
          <p:cNvSpPr txBox="1"/>
          <p:nvPr/>
        </p:nvSpPr>
        <p:spPr>
          <a:xfrm>
            <a:off x="3726181" y="737876"/>
            <a:ext cx="8387715" cy="192469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именной документ, подтверждающий право родителя на государственную поддержку за счет средств бюджета Пермского края </a:t>
            </a: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в виде частичной оплаты путевки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в организации отдыха детей и их оздоровления, расположенной на территории Пермского края, включенной в реестр 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организаций отдыха детей и их оздоровления, с которой родитель заключил договор на оказание услуги по отдыху детей и их оздоровлению (приобретения путевки).</a:t>
            </a:r>
            <a:endParaRPr kumimoji="0" lang="ru-RU" sz="19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4CA06F-C0A7-4E5A-A388-42FCDCA000E9}"/>
              </a:ext>
            </a:extLst>
          </p:cNvPr>
          <p:cNvSpPr txBox="1"/>
          <p:nvPr/>
        </p:nvSpPr>
        <p:spPr>
          <a:xfrm>
            <a:off x="78104" y="3036190"/>
            <a:ext cx="11978640" cy="23750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СЕРТИФИКАТ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может быть реализован только в лагерях, расположенных на территории Пермского края, включенных в реестр организаций отдыха детей и их оздоровления:</a:t>
            </a:r>
          </a:p>
          <a:p>
            <a:pPr marL="0" marR="0" lvl="0" indent="0" algn="ctr" defTabSz="914400" rtl="0" eaLnBrk="1" fontAlgn="auto" latinLnBrk="0" hangingPunct="1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загородный лагерь отдыха и оздоровления детей (21 день)                    </a:t>
            </a: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детский оздоровительный санаторного типа (24 дня)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детский специализированный (профильный) лагерь (14 дней)</a:t>
            </a: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детский лагерь палаточного типа (7 дней)</a:t>
            </a:r>
          </a:p>
          <a:p>
            <a:pPr>
              <a:lnSpc>
                <a:spcPts val="2400"/>
              </a:lnSpc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(заявление подается в период с 01 февраля по 31 октября текущего года)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Блок-схема: узел 7">
            <a:extLst>
              <a:ext uri="{FF2B5EF4-FFF2-40B4-BE49-F238E27FC236}">
                <a16:creationId xmlns:a16="http://schemas.microsoft.com/office/drawing/2014/main" id="{864CCF27-507B-419E-BD8C-55F94936F6C7}"/>
              </a:ext>
            </a:extLst>
          </p:cNvPr>
          <p:cNvSpPr/>
          <p:nvPr/>
        </p:nvSpPr>
        <p:spPr>
          <a:xfrm>
            <a:off x="220980" y="3740847"/>
            <a:ext cx="198120" cy="16764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Блок-схема: узел 8">
            <a:extLst>
              <a:ext uri="{FF2B5EF4-FFF2-40B4-BE49-F238E27FC236}">
                <a16:creationId xmlns:a16="http://schemas.microsoft.com/office/drawing/2014/main" id="{D8183601-51C6-40BA-BD13-F9CF635FCB95}"/>
              </a:ext>
            </a:extLst>
          </p:cNvPr>
          <p:cNvSpPr/>
          <p:nvPr/>
        </p:nvSpPr>
        <p:spPr>
          <a:xfrm>
            <a:off x="220980" y="4064106"/>
            <a:ext cx="198120" cy="16764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Блок-схема: узел 9">
            <a:extLst>
              <a:ext uri="{FF2B5EF4-FFF2-40B4-BE49-F238E27FC236}">
                <a16:creationId xmlns:a16="http://schemas.microsoft.com/office/drawing/2014/main" id="{4E6F1677-FF69-423F-8464-66A3922FAD0E}"/>
              </a:ext>
            </a:extLst>
          </p:cNvPr>
          <p:cNvSpPr/>
          <p:nvPr/>
        </p:nvSpPr>
        <p:spPr>
          <a:xfrm>
            <a:off x="209047" y="4389483"/>
            <a:ext cx="198120" cy="16764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Стрелка: шеврон 10">
            <a:extLst>
              <a:ext uri="{FF2B5EF4-FFF2-40B4-BE49-F238E27FC236}">
                <a16:creationId xmlns:a16="http://schemas.microsoft.com/office/drawing/2014/main" id="{A8D3EB33-4CC4-418A-A0F9-C3519F7B747E}"/>
              </a:ext>
            </a:extLst>
          </p:cNvPr>
          <p:cNvSpPr/>
          <p:nvPr/>
        </p:nvSpPr>
        <p:spPr>
          <a:xfrm>
            <a:off x="7378067" y="3783431"/>
            <a:ext cx="655320" cy="1038182"/>
          </a:xfrm>
          <a:prstGeom prst="chevron">
            <a:avLst>
              <a:gd name="adj" fmla="val 500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0E24DE-757E-4B9A-BB22-76E2EFED3E0C}"/>
              </a:ext>
            </a:extLst>
          </p:cNvPr>
          <p:cNvSpPr txBox="1"/>
          <p:nvPr/>
        </p:nvSpPr>
        <p:spPr>
          <a:xfrm>
            <a:off x="8230553" y="3805950"/>
            <a:ext cx="3657600" cy="101566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РЕЕСТР организаций отдыха детей и их оздоровления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(сайт Пермские каникулы)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F14652-BED2-4C87-8D78-62DD1E863DC7}"/>
              </a:ext>
            </a:extLst>
          </p:cNvPr>
          <p:cNvSpPr txBox="1"/>
          <p:nvPr/>
        </p:nvSpPr>
        <p:spPr>
          <a:xfrm>
            <a:off x="948905" y="5394015"/>
            <a:ext cx="1004114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Определиться с формой оздоровления и отдыха ребенка заранее.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Сертификат может быть выдан только </a:t>
            </a: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 раз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.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999E80C-0F98-49A0-8763-6A7E657747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" y="5411198"/>
            <a:ext cx="454037" cy="631139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AE56A019-389B-4579-80DD-DB3800E714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6600" y="5204306"/>
            <a:ext cx="390144" cy="6653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8540E56-9872-400C-B594-544A09E0A54D}"/>
              </a:ext>
            </a:extLst>
          </p:cNvPr>
          <p:cNvSpPr txBox="1"/>
          <p:nvPr/>
        </p:nvSpPr>
        <p:spPr>
          <a:xfrm>
            <a:off x="78104" y="6042338"/>
            <a:ext cx="4023360" cy="67076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6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Получить сертификат</a:t>
            </a:r>
          </a:p>
          <a:p>
            <a:pPr marL="0" marR="0" lvl="0" indent="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9" name="Стрелка: шеврон 18">
            <a:extLst>
              <a:ext uri="{FF2B5EF4-FFF2-40B4-BE49-F238E27FC236}">
                <a16:creationId xmlns:a16="http://schemas.microsoft.com/office/drawing/2014/main" id="{467FBBB2-5923-4C5C-8758-91D2AD4F25B8}"/>
              </a:ext>
            </a:extLst>
          </p:cNvPr>
          <p:cNvSpPr/>
          <p:nvPr/>
        </p:nvSpPr>
        <p:spPr>
          <a:xfrm>
            <a:off x="3773804" y="6023812"/>
            <a:ext cx="655320" cy="689287"/>
          </a:xfrm>
          <a:prstGeom prst="chevron">
            <a:avLst>
              <a:gd name="adj" fmla="val 500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7A35301-FF8C-4415-A78F-6569806D229A}"/>
              </a:ext>
            </a:extLst>
          </p:cNvPr>
          <p:cNvSpPr txBox="1"/>
          <p:nvPr/>
        </p:nvSpPr>
        <p:spPr>
          <a:xfrm>
            <a:off x="4589253" y="6023812"/>
            <a:ext cx="7384211" cy="6565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Управление образование администрации Горнозаводского городского округа Пермского края по адресу: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г. Горнозаводск, ул.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Гипроцемента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д. 31, тел 4-14-84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368AD58-1841-416F-8F87-355DFABC3A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9" y="1193957"/>
            <a:ext cx="3183510" cy="1782274"/>
          </a:xfrm>
          <a:prstGeom prst="rect">
            <a:avLst/>
          </a:prstGeom>
        </p:spPr>
      </p:pic>
      <p:sp>
        <p:nvSpPr>
          <p:cNvPr id="21" name="Блок-схема: узел 20">
            <a:extLst>
              <a:ext uri="{FF2B5EF4-FFF2-40B4-BE49-F238E27FC236}">
                <a16:creationId xmlns:a16="http://schemas.microsoft.com/office/drawing/2014/main" id="{864CCF27-507B-419E-BD8C-55F94936F6C7}"/>
              </a:ext>
            </a:extLst>
          </p:cNvPr>
          <p:cNvSpPr/>
          <p:nvPr/>
        </p:nvSpPr>
        <p:spPr>
          <a:xfrm>
            <a:off x="220980" y="4684143"/>
            <a:ext cx="198120" cy="198407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5301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8E963E-1C40-4D65-BC52-CAB9D1321663}"/>
              </a:ext>
            </a:extLst>
          </p:cNvPr>
          <p:cNvSpPr txBox="1"/>
          <p:nvPr/>
        </p:nvSpPr>
        <p:spPr>
          <a:xfrm>
            <a:off x="106680" y="0"/>
            <a:ext cx="8412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ВИДЫ государственной поддержки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23F4E1-1776-46FD-A23D-B0D09CB059D0}"/>
              </a:ext>
            </a:extLst>
          </p:cNvPr>
          <p:cNvSpPr txBox="1"/>
          <p:nvPr/>
        </p:nvSpPr>
        <p:spPr>
          <a:xfrm>
            <a:off x="106680" y="598482"/>
            <a:ext cx="3724276" cy="9028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581400" marR="0" lvl="0" indent="-35814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581400" marR="0" lvl="0" indent="-358140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КОМПЕНСАЦИЯ</a:t>
            </a:r>
          </a:p>
          <a:p>
            <a:pPr marL="3581400" marR="0" lvl="0" indent="-35814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5" name="Стрелка: шеврон 4">
            <a:extLst>
              <a:ext uri="{FF2B5EF4-FFF2-40B4-BE49-F238E27FC236}">
                <a16:creationId xmlns:a16="http://schemas.microsoft.com/office/drawing/2014/main" id="{6C3A3FF3-4767-4155-AE13-6808B7512558}"/>
              </a:ext>
            </a:extLst>
          </p:cNvPr>
          <p:cNvSpPr/>
          <p:nvPr/>
        </p:nvSpPr>
        <p:spPr>
          <a:xfrm>
            <a:off x="3503296" y="599134"/>
            <a:ext cx="655320" cy="902159"/>
          </a:xfrm>
          <a:prstGeom prst="chevr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42E90-DA10-43A6-9480-6B0C67D8000F}"/>
              </a:ext>
            </a:extLst>
          </p:cNvPr>
          <p:cNvSpPr txBox="1"/>
          <p:nvPr/>
        </p:nvSpPr>
        <p:spPr>
          <a:xfrm>
            <a:off x="4267201" y="1289690"/>
            <a:ext cx="7818119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предоставление родителям (законным представителям детей, не являющихся детьми-сиротами, детьми, оставшимися без попечения родителей) компенсации части расходов на оплату стоимости путевки </a:t>
            </a:r>
          </a:p>
          <a:p>
            <a:pPr marL="0" marR="0" lvl="0" indent="0" algn="just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lvl="0" algn="just">
              <a:lnSpc>
                <a:spcPts val="2400"/>
              </a:lnSpc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компенсация не предоставляется для детей, проживающих в семьях со среднемесячным доходом, превышающим трехкратную величину прожиточного минимума на душу населения в Пермском крае</a:t>
            </a:r>
            <a:endParaRPr kumimoji="0" lang="ru-RU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4CA06F-C0A7-4E5A-A388-42FCDCA000E9}"/>
              </a:ext>
            </a:extLst>
          </p:cNvPr>
          <p:cNvSpPr txBox="1"/>
          <p:nvPr/>
        </p:nvSpPr>
        <p:spPr>
          <a:xfrm>
            <a:off x="292190" y="4484850"/>
            <a:ext cx="11607620" cy="21441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КОМПЕНСАЦИЯ предоставляется на оплату стоимости путевки в лагеря:</a:t>
            </a:r>
          </a:p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загородный лагерь отдыха и оздоровления детей на территории РФ (21 день)                    </a:t>
            </a: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детский оздоровительный лагерь санаторного типа на территории РФ (24 дня)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детский специализированный (профильный) лагерь на территории Пермского края (14 дней)</a:t>
            </a: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детский лагерь палаточного типа (7 дней)</a:t>
            </a:r>
          </a:p>
          <a:p>
            <a:pPr lvl="0">
              <a:lnSpc>
                <a:spcPts val="2400"/>
              </a:lnSpc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Заявление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подается в период с 01 февраля по 15 ноября текущего года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Блок-схема: узел 7">
            <a:extLst>
              <a:ext uri="{FF2B5EF4-FFF2-40B4-BE49-F238E27FC236}">
                <a16:creationId xmlns:a16="http://schemas.microsoft.com/office/drawing/2014/main" id="{864CCF27-507B-419E-BD8C-55F94936F6C7}"/>
              </a:ext>
            </a:extLst>
          </p:cNvPr>
          <p:cNvSpPr/>
          <p:nvPr/>
        </p:nvSpPr>
        <p:spPr>
          <a:xfrm>
            <a:off x="372293" y="5122250"/>
            <a:ext cx="198120" cy="16764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Блок-схема: узел 8">
            <a:extLst>
              <a:ext uri="{FF2B5EF4-FFF2-40B4-BE49-F238E27FC236}">
                <a16:creationId xmlns:a16="http://schemas.microsoft.com/office/drawing/2014/main" id="{D8183601-51C6-40BA-BD13-F9CF635FCB95}"/>
              </a:ext>
            </a:extLst>
          </p:cNvPr>
          <p:cNvSpPr/>
          <p:nvPr/>
        </p:nvSpPr>
        <p:spPr>
          <a:xfrm>
            <a:off x="372293" y="5431616"/>
            <a:ext cx="198120" cy="16764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Блок-схема: узел 9">
            <a:extLst>
              <a:ext uri="{FF2B5EF4-FFF2-40B4-BE49-F238E27FC236}">
                <a16:creationId xmlns:a16="http://schemas.microsoft.com/office/drawing/2014/main" id="{4E6F1677-FF69-423F-8464-66A3922FAD0E}"/>
              </a:ext>
            </a:extLst>
          </p:cNvPr>
          <p:cNvSpPr/>
          <p:nvPr/>
        </p:nvSpPr>
        <p:spPr>
          <a:xfrm>
            <a:off x="372293" y="5748863"/>
            <a:ext cx="198120" cy="167640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15DBEF1-D898-46F1-8105-D67DD6F76C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" y="1599533"/>
            <a:ext cx="4051936" cy="27012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6EEB35-8D99-9416-CF6F-7FA06D8EBD33}"/>
              </a:ext>
            </a:extLst>
          </p:cNvPr>
          <p:cNvSpPr txBox="1"/>
          <p:nvPr/>
        </p:nvSpPr>
        <p:spPr>
          <a:xfrm>
            <a:off x="6739475" y="351084"/>
            <a:ext cx="366795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Если вы уже купили или планируете купить путевку!</a:t>
            </a:r>
            <a:endParaRPr kumimoji="0" lang="ru-RU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Блок-схема: узел 11">
            <a:extLst>
              <a:ext uri="{FF2B5EF4-FFF2-40B4-BE49-F238E27FC236}">
                <a16:creationId xmlns:a16="http://schemas.microsoft.com/office/drawing/2014/main" id="{4E6F1677-FF69-423F-8464-66A3922FAD0E}"/>
              </a:ext>
            </a:extLst>
          </p:cNvPr>
          <p:cNvSpPr/>
          <p:nvPr/>
        </p:nvSpPr>
        <p:spPr>
          <a:xfrm>
            <a:off x="372293" y="6073791"/>
            <a:ext cx="198120" cy="176444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267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269FA0-6344-4FF6-8143-D4214B6C2C1B}"/>
              </a:ext>
            </a:extLst>
          </p:cNvPr>
          <p:cNvSpPr txBox="1"/>
          <p:nvPr/>
        </p:nvSpPr>
        <p:spPr>
          <a:xfrm>
            <a:off x="106680" y="0"/>
            <a:ext cx="8412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ПОРЯДОК получения государственной поддержки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D99F70-EDC6-4744-84AB-68419EBFF57A}"/>
              </a:ext>
            </a:extLst>
          </p:cNvPr>
          <p:cNvSpPr txBox="1"/>
          <p:nvPr/>
        </p:nvSpPr>
        <p:spPr>
          <a:xfrm>
            <a:off x="5743876" y="395697"/>
            <a:ext cx="6294120" cy="10315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6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При отсутствии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у семьи статуса </a:t>
            </a:r>
          </a:p>
          <a:p>
            <a:pPr marL="0" marR="0" lvl="0" indent="0" algn="ctr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нуждающейся в получении мер поддержки</a:t>
            </a:r>
          </a:p>
          <a:p>
            <a:pPr marL="0" marR="0" lvl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5E24CB-D5AA-4970-9376-78D5E26A4B04}"/>
              </a:ext>
            </a:extLst>
          </p:cNvPr>
          <p:cNvSpPr txBox="1"/>
          <p:nvPr/>
        </p:nvSpPr>
        <p:spPr>
          <a:xfrm>
            <a:off x="106680" y="394527"/>
            <a:ext cx="5532120" cy="10028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При н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ал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ичии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у семьи статуса </a:t>
            </a:r>
          </a:p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нуждающейся в получении мер поддержки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(за исключением получения господдержки для ребенка-инвалида, ребенка в СОП)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7F7A57-D0A2-4D68-ABF8-49E06C3B4985}"/>
              </a:ext>
            </a:extLst>
          </p:cNvPr>
          <p:cNvSpPr txBox="1"/>
          <p:nvPr/>
        </p:nvSpPr>
        <p:spPr>
          <a:xfrm>
            <a:off x="106680" y="1515810"/>
            <a:ext cx="5532120" cy="49936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на получение государственной поддержки</a:t>
            </a:r>
          </a:p>
          <a:p>
            <a:r>
              <a:rPr lang="ru-RU" sz="1400" dirty="0">
                <a:cs typeface="Courier New" panose="02070309020205020404" pitchFamily="49" charset="0"/>
              </a:rPr>
              <a:t>         </a:t>
            </a:r>
            <a:r>
              <a:rPr lang="ru-RU" sz="1500" dirty="0">
                <a:cs typeface="Courier New" panose="02070309020205020404" pitchFamily="49" charset="0"/>
              </a:rPr>
              <a:t>МФЦ</a:t>
            </a:r>
          </a:p>
          <a:p>
            <a:r>
              <a:rPr lang="ru-RU" sz="1400" dirty="0">
                <a:cs typeface="Courier New" panose="02070309020205020404" pitchFamily="49" charset="0"/>
              </a:rPr>
              <a:t>         </a:t>
            </a:r>
            <a:r>
              <a:rPr lang="ru-RU" sz="1500" dirty="0">
                <a:cs typeface="Courier New" panose="02070309020205020404" pitchFamily="49" charset="0"/>
              </a:rPr>
              <a:t>Уполномоченный орган</a:t>
            </a:r>
          </a:p>
          <a:p>
            <a:pPr>
              <a:lnSpc>
                <a:spcPts val="900"/>
              </a:lnSpc>
            </a:pPr>
            <a:endParaRPr lang="ru-RU" sz="1400" b="1" dirty="0">
              <a:solidFill>
                <a:srgbClr val="00B0F0"/>
              </a:solidFill>
              <a:cs typeface="Courier New" panose="02070309020205020404" pitchFamily="49" charset="0"/>
            </a:endParaRPr>
          </a:p>
          <a:p>
            <a:pPr>
              <a:lnSpc>
                <a:spcPts val="1600"/>
              </a:lnSpc>
              <a:spcAft>
                <a:spcPts val="400"/>
              </a:spcAft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cs typeface="Courier New" panose="02070309020205020404" pitchFamily="49" charset="0"/>
              </a:rPr>
              <a:t>Заявители</a:t>
            </a:r>
          </a:p>
          <a:p>
            <a:pPr>
              <a:lnSpc>
                <a:spcPts val="1600"/>
              </a:lnSpc>
              <a:spcAft>
                <a:spcPts val="400"/>
              </a:spcAft>
            </a:pPr>
            <a:r>
              <a:rPr lang="ru-RU" sz="1400" dirty="0">
                <a:cs typeface="Courier New" panose="02070309020205020404" pitchFamily="49" charset="0"/>
              </a:rPr>
              <a:t>         </a:t>
            </a:r>
            <a:r>
              <a:rPr lang="ru-RU" sz="1500" dirty="0">
                <a:cs typeface="Courier New" panose="02070309020205020404" pitchFamily="49" charset="0"/>
              </a:rPr>
              <a:t>Родители, совместно проживающие с ребенком</a:t>
            </a:r>
          </a:p>
          <a:p>
            <a:pPr>
              <a:lnSpc>
                <a:spcPts val="1600"/>
              </a:lnSpc>
            </a:pPr>
            <a:r>
              <a:rPr lang="ru-RU" sz="1500" dirty="0">
                <a:cs typeface="Courier New" panose="02070309020205020404" pitchFamily="49" charset="0"/>
              </a:rPr>
              <a:t>        Законные представители детей, не являющихся детьми-</a:t>
            </a:r>
          </a:p>
          <a:p>
            <a:pPr>
              <a:lnSpc>
                <a:spcPts val="1600"/>
              </a:lnSpc>
            </a:pPr>
            <a:r>
              <a:rPr lang="ru-RU" sz="1500" dirty="0">
                <a:cs typeface="Courier New" panose="02070309020205020404" pitchFamily="49" charset="0"/>
              </a:rPr>
              <a:t>        сиротами и детьми, оставшимися без попечения родителей</a:t>
            </a:r>
          </a:p>
          <a:p>
            <a:pPr>
              <a:lnSpc>
                <a:spcPts val="1600"/>
              </a:lnSpc>
            </a:pPr>
            <a:r>
              <a:rPr lang="ru-RU" sz="1500" dirty="0">
                <a:cs typeface="Courier New" panose="02070309020205020404" pitchFamily="49" charset="0"/>
              </a:rPr>
              <a:t>        </a:t>
            </a:r>
            <a:r>
              <a:rPr lang="ru-RU" sz="1500" i="1" dirty="0">
                <a:cs typeface="Courier New" panose="02070309020205020404" pitchFamily="49" charset="0"/>
              </a:rPr>
              <a:t>(по приказу органа опеки или доверенности от родителя)</a:t>
            </a:r>
          </a:p>
          <a:p>
            <a:pPr>
              <a:lnSpc>
                <a:spcPts val="400"/>
              </a:lnSpc>
            </a:pPr>
            <a:endParaRPr lang="ru-RU" sz="1400" i="1" dirty="0">
              <a:cs typeface="Courier New" panose="02070309020205020404" pitchFamily="49" charset="0"/>
            </a:endParaRPr>
          </a:p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заполнения заявления:</a:t>
            </a:r>
          </a:p>
          <a:p>
            <a:pPr>
              <a:spcAft>
                <a:spcPts val="400"/>
              </a:spcAft>
            </a:pPr>
            <a:r>
              <a:rPr lang="ru-RU" sz="1400" dirty="0">
                <a:cs typeface="Courier New" panose="02070309020205020404" pitchFamily="49" charset="0"/>
              </a:rPr>
              <a:t>         </a:t>
            </a:r>
            <a:r>
              <a:rPr lang="ru-RU" sz="1500" dirty="0">
                <a:cs typeface="Courier New" panose="02070309020205020404" pitchFamily="49" charset="0"/>
              </a:rPr>
              <a:t>Паспорт и СНИЛС родителя, заявителя</a:t>
            </a:r>
          </a:p>
          <a:p>
            <a:pPr>
              <a:lnSpc>
                <a:spcPts val="1600"/>
              </a:lnSpc>
            </a:pPr>
            <a:r>
              <a:rPr lang="ru-RU" sz="1400" dirty="0">
                <a:cs typeface="Courier New" panose="02070309020205020404" pitchFamily="49" charset="0"/>
              </a:rPr>
              <a:t>         </a:t>
            </a:r>
            <a:r>
              <a:rPr lang="ru-RU" sz="1500" dirty="0">
                <a:cs typeface="Courier New" panose="02070309020205020404" pitchFamily="49" charset="0"/>
              </a:rPr>
              <a:t>Свидетельство о рождении, СНИЛС, паспорт (при наличии)</a:t>
            </a:r>
          </a:p>
          <a:p>
            <a:pPr>
              <a:lnSpc>
                <a:spcPts val="1600"/>
              </a:lnSpc>
              <a:spcAft>
                <a:spcPts val="400"/>
              </a:spcAft>
            </a:pPr>
            <a:r>
              <a:rPr lang="ru-RU" sz="1500" dirty="0">
                <a:cs typeface="Courier New" panose="02070309020205020404" pitchFamily="49" charset="0"/>
              </a:rPr>
              <a:t>         свидетельство о регистрации по месту жительства ребенка</a:t>
            </a:r>
          </a:p>
          <a:p>
            <a:pPr>
              <a:lnSpc>
                <a:spcPts val="1600"/>
              </a:lnSpc>
              <a:spcAft>
                <a:spcPts val="400"/>
              </a:spcAft>
            </a:pPr>
            <a:r>
              <a:rPr lang="ru-RU" sz="1400" dirty="0">
                <a:cs typeface="Courier New" panose="02070309020205020404" pitchFamily="49" charset="0"/>
              </a:rPr>
              <a:t>         </a:t>
            </a:r>
            <a:r>
              <a:rPr lang="ru-RU" sz="1500" dirty="0">
                <a:cs typeface="Courier New" panose="02070309020205020404" pitchFamily="49" charset="0"/>
              </a:rPr>
              <a:t>Справка о нуждаемости, о многодетности семьи</a:t>
            </a:r>
          </a:p>
          <a:p>
            <a:pPr>
              <a:lnSpc>
                <a:spcPts val="1600"/>
              </a:lnSpc>
            </a:pPr>
            <a:r>
              <a:rPr lang="ru-RU" sz="1400" dirty="0">
                <a:cs typeface="Courier New" panose="02070309020205020404" pitchFamily="49" charset="0"/>
              </a:rPr>
              <a:t>         </a:t>
            </a:r>
            <a:r>
              <a:rPr lang="ru-RU" sz="1500" dirty="0">
                <a:cs typeface="Courier New" panose="02070309020205020404" pitchFamily="49" charset="0"/>
              </a:rPr>
              <a:t>Судебное решение об установлении места жительства</a:t>
            </a:r>
          </a:p>
          <a:p>
            <a:pPr>
              <a:lnSpc>
                <a:spcPts val="1600"/>
              </a:lnSpc>
              <a:spcAft>
                <a:spcPts val="400"/>
              </a:spcAft>
            </a:pPr>
            <a:r>
              <a:rPr lang="ru-RU" sz="1500" dirty="0">
                <a:cs typeface="Courier New" panose="02070309020205020404" pitchFamily="49" charset="0"/>
              </a:rPr>
              <a:t>         ребенка (при наличии)</a:t>
            </a:r>
          </a:p>
          <a:p>
            <a:pPr>
              <a:lnSpc>
                <a:spcPts val="1600"/>
              </a:lnSpc>
              <a:spcAft>
                <a:spcPts val="400"/>
              </a:spcAft>
            </a:pPr>
            <a:r>
              <a:rPr lang="ru-RU" sz="1500" b="1" i="1" u="sng" dirty="0">
                <a:cs typeface="Courier New" panose="02070309020205020404" pitchFamily="49" charset="0"/>
              </a:rPr>
              <a:t>Если заявитель не родитель:</a:t>
            </a:r>
          </a:p>
          <a:p>
            <a:pPr>
              <a:lnSpc>
                <a:spcPts val="1600"/>
              </a:lnSpc>
              <a:spcAft>
                <a:spcPts val="400"/>
              </a:spcAft>
            </a:pPr>
            <a:r>
              <a:rPr lang="ru-RU" sz="1500" dirty="0">
                <a:cs typeface="Courier New" panose="02070309020205020404" pitchFamily="49" charset="0"/>
              </a:rPr>
              <a:t>         Паспорт и СНИЛС родителя</a:t>
            </a:r>
          </a:p>
          <a:p>
            <a:pPr>
              <a:lnSpc>
                <a:spcPts val="1600"/>
              </a:lnSpc>
            </a:pPr>
            <a:r>
              <a:rPr lang="ru-RU" sz="1500" dirty="0">
                <a:cs typeface="Courier New" panose="02070309020205020404" pitchFamily="49" charset="0"/>
              </a:rPr>
              <a:t>         Документ, удостоверяющий полномочия заявителя</a:t>
            </a:r>
          </a:p>
          <a:p>
            <a:pPr>
              <a:lnSpc>
                <a:spcPts val="1600"/>
              </a:lnSpc>
            </a:pPr>
            <a:r>
              <a:rPr lang="ru-RU" sz="1500" dirty="0">
                <a:cs typeface="Courier New" panose="02070309020205020404" pitchFamily="49" charset="0"/>
              </a:rPr>
              <a:t>         (приказ органа опеки, доверенность)</a:t>
            </a:r>
          </a:p>
          <a:p>
            <a:pPr>
              <a:lnSpc>
                <a:spcPts val="800"/>
              </a:lnSpc>
            </a:pPr>
            <a:endParaRPr lang="ru-RU" sz="1500" dirty="0">
              <a:cs typeface="Courier New" panose="02070309020205020404" pitchFamily="49" charset="0"/>
            </a:endParaRPr>
          </a:p>
          <a:p>
            <a:pPr algn="ctr">
              <a:lnSpc>
                <a:spcPts val="1600"/>
              </a:lnSpc>
              <a:spcAft>
                <a:spcPts val="400"/>
              </a:spcAft>
            </a:pPr>
            <a:r>
              <a:rPr lang="ru-RU" sz="16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Выдача</a:t>
            </a:r>
            <a:r>
              <a:rPr lang="ru-RU" sz="16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сертификатов, компенсаций </a:t>
            </a:r>
            <a:r>
              <a:rPr lang="ru-RU" sz="16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февраля 2025 года</a:t>
            </a:r>
          </a:p>
        </p:txBody>
      </p:sp>
      <p:pic>
        <p:nvPicPr>
          <p:cNvPr id="8" name="Рисунок 7" descr="Стрелка: небольшой изгиб">
            <a:extLst>
              <a:ext uri="{FF2B5EF4-FFF2-40B4-BE49-F238E27FC236}">
                <a16:creationId xmlns:a16="http://schemas.microsoft.com/office/drawing/2014/main" id="{14247E8E-63A9-476B-8CBA-4EBC507E08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084" y="1661298"/>
            <a:ext cx="430887" cy="43088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2CD6D90-45AD-48FC-8CE1-EE8BBA3906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084" y="1836660"/>
            <a:ext cx="426757" cy="485221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15F537D-9B2F-4BB9-AD52-613035A88A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084" y="2431120"/>
            <a:ext cx="426757" cy="432854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F9211E46-C4FE-4C2C-B94F-AD2C5F16B8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391" y="2711705"/>
            <a:ext cx="426757" cy="43285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0285AF09-C8CE-478F-ACDD-A833F40949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391" y="3627015"/>
            <a:ext cx="426757" cy="432854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94A99692-BF3D-4900-A313-C0696CF7DA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084" y="3877215"/>
            <a:ext cx="426757" cy="432854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2DF75C05-7EA3-4DFB-8676-06FDD705A2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406" y="4340454"/>
            <a:ext cx="426757" cy="432854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38080A9D-6860-4545-9FDF-6FB72B28D9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704" y="4609871"/>
            <a:ext cx="426757" cy="432854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A9A020A3-9442-44B1-B973-A34263A6C1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011" y="5296916"/>
            <a:ext cx="426757" cy="432854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E35339DF-0186-4452-AF2F-9DD978E1D3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406" y="5564857"/>
            <a:ext cx="426757" cy="432854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5EB1D1E-50A4-48E8-8B3B-A22FA8F98DB2}"/>
              </a:ext>
            </a:extLst>
          </p:cNvPr>
          <p:cNvSpPr txBox="1"/>
          <p:nvPr/>
        </p:nvSpPr>
        <p:spPr>
          <a:xfrm>
            <a:off x="5735165" y="1515810"/>
            <a:ext cx="6341444" cy="518718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на установление семье статуса нуждающейся </a:t>
            </a:r>
          </a:p>
          <a:p>
            <a:pPr>
              <a:lnSpc>
                <a:spcPts val="2000"/>
              </a:lnSpc>
              <a:spcAft>
                <a:spcPts val="600"/>
              </a:spcAft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получении мер социальной поддержки и (или) государственной поддержки на отдых и оздоровление детей</a:t>
            </a:r>
          </a:p>
          <a:p>
            <a:r>
              <a:rPr lang="ru-RU" sz="1700" dirty="0">
                <a:cs typeface="Times New Roman" panose="02020603050405020304" pitchFamily="18" charset="0"/>
              </a:rPr>
              <a:t>         МФЦ</a:t>
            </a:r>
          </a:p>
          <a:p>
            <a:endParaRPr lang="ru-RU" sz="1700" dirty="0">
              <a:cs typeface="Times New Roman" panose="02020603050405020304" pitchFamily="18" charset="0"/>
            </a:endParaRPr>
          </a:p>
          <a:p>
            <a:pPr lvl="0">
              <a:lnSpc>
                <a:spcPts val="1600"/>
              </a:lnSpc>
              <a:spcAft>
                <a:spcPts val="400"/>
              </a:spcAft>
            </a:pPr>
            <a:r>
              <a:rPr lang="ru-RU" sz="1700" b="1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заполнения заявления:</a:t>
            </a:r>
          </a:p>
          <a:p>
            <a:pPr lvl="0">
              <a:lnSpc>
                <a:spcPts val="1600"/>
              </a:lnSpc>
            </a:pPr>
            <a:r>
              <a:rPr lang="ru-RU" sz="1700" dirty="0">
                <a:solidFill>
                  <a:prstClr val="black"/>
                </a:solidFill>
                <a:cs typeface="Courier New" panose="02070309020205020404" pitchFamily="49" charset="0"/>
              </a:rPr>
              <a:t>         Паспорт и СНИЛС, ИНН работодателя заявителя и супруга</a:t>
            </a:r>
          </a:p>
          <a:p>
            <a:pPr lvl="0">
              <a:lnSpc>
                <a:spcPts val="1600"/>
              </a:lnSpc>
            </a:pPr>
            <a:r>
              <a:rPr lang="ru-RU" sz="1700" dirty="0">
                <a:solidFill>
                  <a:prstClr val="black"/>
                </a:solidFill>
                <a:cs typeface="Courier New" panose="02070309020205020404" pitchFamily="49" charset="0"/>
              </a:rPr>
              <a:t>         (сотрудникам МВД, военнослужащим – справка о заработной</a:t>
            </a:r>
          </a:p>
          <a:p>
            <a:pPr lvl="0">
              <a:lnSpc>
                <a:spcPts val="1600"/>
              </a:lnSpc>
              <a:spcAft>
                <a:spcPts val="600"/>
              </a:spcAft>
            </a:pPr>
            <a:r>
              <a:rPr lang="ru-RU" sz="1700" dirty="0">
                <a:solidFill>
                  <a:prstClr val="black"/>
                </a:solidFill>
                <a:cs typeface="Courier New" panose="02070309020205020404" pitchFamily="49" charset="0"/>
              </a:rPr>
              <a:t>         плате за 2024-2025 годы)</a:t>
            </a:r>
          </a:p>
          <a:p>
            <a:pPr lvl="0">
              <a:lnSpc>
                <a:spcPts val="1600"/>
              </a:lnSpc>
              <a:spcAft>
                <a:spcPts val="600"/>
              </a:spcAft>
            </a:pPr>
            <a:r>
              <a:rPr lang="ru-RU" sz="1700" dirty="0">
                <a:solidFill>
                  <a:prstClr val="black"/>
                </a:solidFill>
                <a:cs typeface="Courier New" panose="02070309020205020404" pitchFamily="49" charset="0"/>
              </a:rPr>
              <a:t>         Свидетельство о браке</a:t>
            </a:r>
          </a:p>
          <a:p>
            <a:pPr lvl="0">
              <a:lnSpc>
                <a:spcPts val="1600"/>
              </a:lnSpc>
            </a:pPr>
            <a:r>
              <a:rPr lang="ru-RU" sz="1700" dirty="0">
                <a:solidFill>
                  <a:prstClr val="black"/>
                </a:solidFill>
                <a:cs typeface="Courier New" panose="02070309020205020404" pitchFamily="49" charset="0"/>
              </a:rPr>
              <a:t>         Справка о рождении, СНИЛС, паспорт (при наличии) ребенка</a:t>
            </a:r>
          </a:p>
          <a:p>
            <a:pPr lvl="0">
              <a:lnSpc>
                <a:spcPts val="1600"/>
              </a:lnSpc>
              <a:spcAft>
                <a:spcPts val="600"/>
              </a:spcAft>
            </a:pPr>
            <a:r>
              <a:rPr lang="ru-RU" sz="1700" dirty="0">
                <a:solidFill>
                  <a:prstClr val="black"/>
                </a:solidFill>
                <a:cs typeface="Courier New" panose="02070309020205020404" pitchFamily="49" charset="0"/>
              </a:rPr>
              <a:t>         (на всех детей)</a:t>
            </a:r>
          </a:p>
          <a:p>
            <a:pPr lvl="0">
              <a:lnSpc>
                <a:spcPts val="1600"/>
              </a:lnSpc>
            </a:pPr>
            <a:r>
              <a:rPr lang="ru-RU" sz="1700" dirty="0">
                <a:solidFill>
                  <a:prstClr val="black"/>
                </a:solidFill>
                <a:cs typeface="Courier New" panose="02070309020205020404" pitchFamily="49" charset="0"/>
              </a:rPr>
              <a:t>         Справка об обучении на очном отделении в ОУ СПО или ВУЗе</a:t>
            </a:r>
          </a:p>
          <a:p>
            <a:pPr lvl="0">
              <a:lnSpc>
                <a:spcPts val="1600"/>
              </a:lnSpc>
            </a:pPr>
            <a:r>
              <a:rPr lang="ru-RU" sz="1700" dirty="0">
                <a:solidFill>
                  <a:prstClr val="black"/>
                </a:solidFill>
                <a:cs typeface="Courier New" panose="02070309020205020404" pitchFamily="49" charset="0"/>
              </a:rPr>
              <a:t>         и размере стипендии (для детей до 23 лет)</a:t>
            </a:r>
          </a:p>
          <a:p>
            <a:pPr lvl="0">
              <a:lnSpc>
                <a:spcPts val="1600"/>
              </a:lnSpc>
            </a:pPr>
            <a:endParaRPr lang="ru-RU" sz="1700" dirty="0">
              <a:solidFill>
                <a:prstClr val="black"/>
              </a:solidFill>
              <a:cs typeface="Courier New" panose="02070309020205020404" pitchFamily="49" charset="0"/>
            </a:endParaRPr>
          </a:p>
          <a:p>
            <a:pPr lvl="0">
              <a:lnSpc>
                <a:spcPts val="1600"/>
              </a:lnSpc>
            </a:pPr>
            <a:endParaRPr lang="ru-RU" sz="1700" dirty="0">
              <a:solidFill>
                <a:prstClr val="black"/>
              </a:solidFill>
              <a:cs typeface="Courier New" panose="02070309020205020404" pitchFamily="49" charset="0"/>
            </a:endParaRPr>
          </a:p>
          <a:p>
            <a:pPr lvl="0">
              <a:lnSpc>
                <a:spcPts val="1600"/>
              </a:lnSpc>
            </a:pPr>
            <a:endParaRPr lang="ru-RU" sz="1700" dirty="0">
              <a:solidFill>
                <a:prstClr val="black"/>
              </a:solidFill>
              <a:cs typeface="Courier New" panose="02070309020205020404" pitchFamily="49" charset="0"/>
            </a:endParaRPr>
          </a:p>
          <a:p>
            <a:pPr lvl="0">
              <a:lnSpc>
                <a:spcPts val="1600"/>
              </a:lnSpc>
            </a:pPr>
            <a:endParaRPr lang="ru-RU" sz="1700" dirty="0">
              <a:solidFill>
                <a:prstClr val="black"/>
              </a:solidFill>
              <a:cs typeface="Courier New" panose="02070309020205020404" pitchFamily="49" charset="0"/>
            </a:endParaRPr>
          </a:p>
          <a:p>
            <a:pPr lvl="0">
              <a:lnSpc>
                <a:spcPts val="1600"/>
              </a:lnSpc>
            </a:pPr>
            <a:endParaRPr lang="ru-RU" sz="1700" dirty="0">
              <a:solidFill>
                <a:prstClr val="black"/>
              </a:solidFill>
              <a:cs typeface="Courier New" panose="02070309020205020404" pitchFamily="49" charset="0"/>
            </a:endParaRPr>
          </a:p>
          <a:p>
            <a:pPr lvl="0">
              <a:lnSpc>
                <a:spcPts val="1600"/>
              </a:lnSpc>
            </a:pPr>
            <a:endParaRPr lang="ru-RU" sz="1700" dirty="0">
              <a:solidFill>
                <a:prstClr val="black"/>
              </a:solidFill>
              <a:cs typeface="Courier New" panose="02070309020205020404" pitchFamily="49" charset="0"/>
            </a:endParaRPr>
          </a:p>
          <a:p>
            <a:pPr lvl="0">
              <a:lnSpc>
                <a:spcPts val="1600"/>
              </a:lnSpc>
            </a:pPr>
            <a:endParaRPr lang="ru-RU" sz="1700" dirty="0">
              <a:solidFill>
                <a:prstClr val="black"/>
              </a:solidFill>
              <a:cs typeface="Courier New" panose="02070309020205020404" pitchFamily="49" charset="0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38017AA6-6D74-47CF-82C1-DA03894B58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72519" y="2272601"/>
            <a:ext cx="426757" cy="487722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B3682A34-B515-43D5-ACB1-191BDEDAB2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43876" y="3004519"/>
            <a:ext cx="426757" cy="487722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191354B2-FFD0-4DE2-BAA1-7D4DE62B95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74453" y="3715940"/>
            <a:ext cx="426757" cy="487722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3E990509-F423-415C-AEB4-2350C6F2A8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72519" y="4007483"/>
            <a:ext cx="426757" cy="48772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092A4396-D2FF-4A6C-A152-B66B97B06D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72519" y="4427361"/>
            <a:ext cx="426757" cy="487722"/>
          </a:xfrm>
          <a:prstGeom prst="rect">
            <a:avLst/>
          </a:prstGeom>
        </p:spPr>
      </p:pic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C2B24754-D7D5-40F5-BA79-5AEA259B0BC1}"/>
              </a:ext>
            </a:extLst>
          </p:cNvPr>
          <p:cNvSpPr/>
          <p:nvPr/>
        </p:nvSpPr>
        <p:spPr>
          <a:xfrm>
            <a:off x="5772520" y="5296916"/>
            <a:ext cx="6294120" cy="1260397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lang="ru-RU" b="1" u="sng" dirty="0"/>
              <a:t>Учитываются:</a:t>
            </a:r>
            <a:r>
              <a:rPr lang="ru-RU" b="1" dirty="0"/>
              <a:t>                                        </a:t>
            </a:r>
            <a:r>
              <a:rPr lang="ru-RU" b="1" u="sng" dirty="0"/>
              <a:t>Не учитываются:</a:t>
            </a:r>
          </a:p>
          <a:p>
            <a:pPr>
              <a:lnSpc>
                <a:spcPts val="2200"/>
              </a:lnSpc>
            </a:pPr>
            <a:r>
              <a:rPr lang="ru-RU" sz="1600" dirty="0"/>
              <a:t>      Все доходы                                                     Имущество</a:t>
            </a:r>
          </a:p>
          <a:p>
            <a:pPr>
              <a:lnSpc>
                <a:spcPts val="2200"/>
              </a:lnSpc>
            </a:pPr>
            <a:r>
              <a:rPr lang="ru-RU" sz="1600" dirty="0"/>
              <a:t>      Средства на счетах в банках                       Жилая площадь</a:t>
            </a:r>
          </a:p>
          <a:p>
            <a:pPr>
              <a:lnSpc>
                <a:spcPts val="2200"/>
              </a:lnSpc>
            </a:pPr>
            <a:r>
              <a:rPr lang="ru-RU" sz="1600" dirty="0"/>
              <a:t>      Периоды отсутствия дохода</a:t>
            </a: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F90CBEB0-3134-4010-99CF-4FA7C8F731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23334" y="5997711"/>
            <a:ext cx="158510" cy="146317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6836C5B0-3977-4E0B-8154-ABC2A31BBF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23334" y="6277512"/>
            <a:ext cx="158510" cy="146317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E2D1C371-BCF8-4311-9660-8560848C0FE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23334" y="5695631"/>
            <a:ext cx="158510" cy="146317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C3EDEC50-134E-4749-99CF-2373CCD2B80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53503" y="5718474"/>
            <a:ext cx="158510" cy="146317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6B7AD31A-2C83-40B2-9A5E-9A1EA14086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53503" y="5997711"/>
            <a:ext cx="158510" cy="14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118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5DD06E-2246-48D7-8FE1-D3E093B97BC4}"/>
              </a:ext>
            </a:extLst>
          </p:cNvPr>
          <p:cNvSpPr txBox="1"/>
          <p:nvPr/>
        </p:nvSpPr>
        <p:spPr>
          <a:xfrm>
            <a:off x="198120" y="21392"/>
            <a:ext cx="98145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Государственная поддержка отдыха и оздоровления детей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1487" y="640199"/>
            <a:ext cx="1072263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B0F0"/>
                </a:solidFill>
              </a:rPr>
              <a:t>Размер государственной поддержки и категории получателей</a:t>
            </a:r>
          </a:p>
          <a:p>
            <a:pPr algn="just"/>
            <a:r>
              <a:rPr lang="ru-RU" dirty="0">
                <a:solidFill>
                  <a:srgbClr val="00B0F0"/>
                </a:solidFill>
              </a:rPr>
              <a:t>100%</a:t>
            </a:r>
            <a:r>
              <a:rPr lang="ru-RU" dirty="0"/>
              <a:t> *дети из многодетных семей, признанных нуждающимися в предоставлении мер социальной поддержки и (или) государственной поддержки отдыха детей и их оздоровления</a:t>
            </a:r>
          </a:p>
          <a:p>
            <a:pPr algn="just"/>
            <a:r>
              <a:rPr lang="ru-RU" dirty="0"/>
              <a:t>            *дети, находящиеся в СОП, из семей, признанных нуждающимися в предоставлении мер социальной поддержки и (или) государственной поддержки  отдыха детей и их оздоровления</a:t>
            </a:r>
          </a:p>
          <a:p>
            <a:pPr algn="just"/>
            <a:r>
              <a:rPr lang="ru-RU" dirty="0"/>
              <a:t>            *дети-инвалиды</a:t>
            </a:r>
          </a:p>
          <a:p>
            <a:pPr algn="just"/>
            <a:r>
              <a:rPr lang="ru-RU" dirty="0"/>
              <a:t>            * дети из семей, признанных нуждающимися в предоставлении мер социальной поддержки и (или) государственной поддержки отдыха детей и </a:t>
            </a:r>
            <a:r>
              <a:rPr lang="ru-RU"/>
              <a:t>их оздоровления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 коэффициентом кратности СДД семьи к ВПМ равным 1</a:t>
            </a:r>
            <a:r>
              <a:rPr lang="ru-RU"/>
              <a:t>, </a:t>
            </a:r>
            <a:r>
              <a:rPr lang="ru-RU" dirty="0"/>
              <a:t>где один из родителей проходит военную службу </a:t>
            </a:r>
            <a:r>
              <a:rPr lang="ru-RU" dirty="0">
                <a:solidFill>
                  <a:srgbClr val="00B0F0"/>
                </a:solidFill>
              </a:rPr>
              <a:t>(с 2025 года)</a:t>
            </a:r>
          </a:p>
          <a:p>
            <a:pPr algn="just"/>
            <a:r>
              <a:rPr lang="ru-RU" dirty="0"/>
              <a:t>           * дети из семей, где один из родителей- участник СВО погиб </a:t>
            </a:r>
            <a:r>
              <a:rPr lang="ru-RU" dirty="0">
                <a:solidFill>
                  <a:srgbClr val="00B0F0"/>
                </a:solidFill>
              </a:rPr>
              <a:t>(с 2025 года)</a:t>
            </a:r>
          </a:p>
          <a:p>
            <a:pPr algn="just"/>
            <a:endParaRPr lang="ru-RU" dirty="0">
              <a:solidFill>
                <a:srgbClr val="00B0F0"/>
              </a:solidFill>
            </a:endParaRPr>
          </a:p>
          <a:p>
            <a:pPr algn="just"/>
            <a:r>
              <a:rPr lang="ru-RU" dirty="0">
                <a:solidFill>
                  <a:srgbClr val="00B0F0"/>
                </a:solidFill>
              </a:rPr>
              <a:t>80%</a:t>
            </a:r>
            <a:r>
              <a:rPr lang="ru-RU" dirty="0"/>
              <a:t>  * дети из семей, признанных нуждающимися в получении мер социальной поддержки и (или) государственной поддержки отдыха детей и их оздоровления с коэффициентом 1</a:t>
            </a:r>
          </a:p>
          <a:p>
            <a:pPr algn="just"/>
            <a:r>
              <a:rPr lang="ru-RU" dirty="0"/>
              <a:t>           *дети, находящиеся в СОП</a:t>
            </a:r>
          </a:p>
          <a:p>
            <a:pPr algn="just"/>
            <a:endParaRPr lang="ru-RU" dirty="0"/>
          </a:p>
          <a:p>
            <a:pPr algn="just"/>
            <a:r>
              <a:rPr lang="ru-RU" dirty="0">
                <a:solidFill>
                  <a:srgbClr val="00B0F0"/>
                </a:solidFill>
              </a:rPr>
              <a:t>70%</a:t>
            </a:r>
            <a:r>
              <a:rPr lang="ru-RU" dirty="0"/>
              <a:t>   *дети из семей с доходом от 1 до 2-х  величин прожиточного минимума, признанных нуждающимися в получении мер социальной поддержки и (или) государственной поддержки отдыха детей и их оздоровления с коэффициентом 2, в том числе многодетных с коэффициентом 1,1</a:t>
            </a:r>
          </a:p>
          <a:p>
            <a:pPr algn="just"/>
            <a:endParaRPr lang="ru-RU" dirty="0"/>
          </a:p>
          <a:p>
            <a:pPr algn="just"/>
            <a:r>
              <a:rPr lang="ru-RU" dirty="0">
                <a:solidFill>
                  <a:srgbClr val="00B0F0"/>
                </a:solidFill>
              </a:rPr>
              <a:t>30%</a:t>
            </a:r>
            <a:r>
              <a:rPr lang="ru-RU" dirty="0"/>
              <a:t> *дети из семей с доходом от 2-х до 3-х величин прожиточного минимума, признанных нуждающимися в получении мер социальной поддержки и (или) государственной поддержки отдыха детей и их оздоровления с коэффициентом 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060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228E2CC-AD26-85FC-7E87-C352D7EF05D5}"/>
              </a:ext>
            </a:extLst>
          </p:cNvPr>
          <p:cNvSpPr txBox="1"/>
          <p:nvPr/>
        </p:nvSpPr>
        <p:spPr>
          <a:xfrm>
            <a:off x="705853" y="0"/>
            <a:ext cx="104915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государственной поддержки в санаторные (24 дня), оздоровительные (21 день), </a:t>
            </a:r>
          </a:p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профильные (14 дней), палаточного типа (7 дней) лагеря Пермского края (для сертификатов) и лагеря на территории РФ (для компенсации)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1037E60-6D0A-8B73-2317-D2FBD139F8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754021" y="66593"/>
            <a:ext cx="373810" cy="729820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8543C76-B4A1-4D05-84B4-2F3F426D6C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81886" y="-150221"/>
            <a:ext cx="692857" cy="1049913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009298"/>
              </p:ext>
            </p:extLst>
          </p:nvPr>
        </p:nvGraphicFramePr>
        <p:xfrm>
          <a:off x="264542" y="796413"/>
          <a:ext cx="11662913" cy="6017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05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63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1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гос. поддержки (24 дня)- санаторного типа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гос. поддержки (21 день)- оздоровительный лагерь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гос. поддержки (14 дней)- профильный лагерь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гос. поддержки (7 дней)- палаточного типа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детей, проживающих в  многодетных семьях, признанных в установленном порядке нуждающимися в предоставлении мер социальной и (или) государственной поддержки с коэффициентом кратности СДД семьи к ВПМ равным 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37819,20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27536,46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20193,32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7546,98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детей, состоящих в КДН и ЗП как находящиеся в социально опасном положении, проживающих в семьях, признанных в установленном порядке нуждающимися в предоставлении мер социальной и (или) государственной поддержки с коэффициентом кратности СДД семьи к ВПМ равным 1 (14217)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37819,20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27536,46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20193,32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7546,98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инвалиды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37819,20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27536,46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20193,32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7546,98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из семей, признанных нуждающимися в предоставлении мер социальной поддержки и (или) государственной поддержки отдыха детей и их оздоровления с коэффициентом кратности СДД семьи к ВПМ равным 1 , где один из родителей проходит военную службу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37819,20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27536,46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20193,32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7546,98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из семей, где один из родителей- участник СВО погиб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37819,20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27536,46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20193,32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7546,98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детей, проживающих в семьях, признанных в установленном порядке нуждающимися в предоставлении мер социальной и (или) государственной поддержки с коэффициентом кратности СДД семьи к ВПМ равным 1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30255,36 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22029,17 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16154,66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6037,58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дети, состоящих на учете в комиссиях по делам несовершеннолетних и защите их прав как находящихся в социально опасном положении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30255,36 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22029,17 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16154,66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6037,58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детей, проживающих в многодетных семьях, признанных в установленном порядке нуждающимися в предоставлении государственной поддержки,  с коэффициентом кратности СДД семьи к ВПМ равным 1,1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26473,44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рубля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19275,52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рубля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14135,32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14135,32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детей, проживающих в семьях, признанных в установленном порядке нуждающимися в предоставлении государственной поддержки,  с коэффициентом кратности СДД семьи к ВПМ равным 2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26473,44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рубля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19275,52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рубля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14135,32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5282,89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детей, проживающих в семьях, признанных в установленном порядке нуждающимися в предоставлении государственной поддержки,  с коэффициентом кратности СДД семьи к ВПМ равным 3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11345,76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8260,94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6058,00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 или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2264,09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43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остальным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0012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945" marR="3694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4476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2289</Words>
  <Application>Microsoft Office PowerPoint</Application>
  <PresentationFormat>Широкоэкранный</PresentationFormat>
  <Paragraphs>403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Courier New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Мария Елкина</cp:lastModifiedBy>
  <cp:revision>102</cp:revision>
  <cp:lastPrinted>2025-04-22T10:55:27Z</cp:lastPrinted>
  <dcterms:created xsi:type="dcterms:W3CDTF">2024-04-04T08:20:43Z</dcterms:created>
  <dcterms:modified xsi:type="dcterms:W3CDTF">2025-04-22T12:19:09Z</dcterms:modified>
</cp:coreProperties>
</file>