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3" r:id="rId7"/>
    <p:sldId id="260" r:id="rId8"/>
    <p:sldId id="264" r:id="rId9"/>
    <p:sldId id="271" r:id="rId10"/>
    <p:sldId id="265" r:id="rId11"/>
    <p:sldId id="266" r:id="rId12"/>
    <p:sldId id="267" r:id="rId13"/>
    <p:sldId id="268" r:id="rId14"/>
    <p:sldId id="269" r:id="rId15"/>
    <p:sldId id="270" r:id="rId16"/>
    <p:sldId id="272" r:id="rId17"/>
    <p:sldId id="273"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4" d="100"/>
          <a:sy n="84" d="100"/>
        </p:scale>
        <p:origin x="-444" y="2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0FAF688-8865-4C8B-BED5-B322FFC44EFA}" type="datetimeFigureOut">
              <a:rPr lang="ru-RU" smtClean="0"/>
              <a:pPr/>
              <a:t>12.05.2023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A4F5E646-E162-4C72-AF52-5C0C62529D36}"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0FAF688-8865-4C8B-BED5-B322FFC44EFA}" type="datetimeFigureOut">
              <a:rPr lang="ru-RU" smtClean="0"/>
              <a:pPr/>
              <a:t>12.05.2023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A4F5E646-E162-4C72-AF52-5C0C62529D36}"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0FAF688-8865-4C8B-BED5-B322FFC44EFA}" type="datetimeFigureOut">
              <a:rPr lang="ru-RU" smtClean="0"/>
              <a:pPr/>
              <a:t>12.05.2023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A4F5E646-E162-4C72-AF52-5C0C62529D36}"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0FAF688-8865-4C8B-BED5-B322FFC44EFA}" type="datetimeFigureOut">
              <a:rPr lang="ru-RU" smtClean="0"/>
              <a:pPr/>
              <a:t>12.05.2023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A4F5E646-E162-4C72-AF52-5C0C62529D36}"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0FAF688-8865-4C8B-BED5-B322FFC44EFA}" type="datetimeFigureOut">
              <a:rPr lang="ru-RU" smtClean="0"/>
              <a:pPr/>
              <a:t>12.05.2023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A4F5E646-E162-4C72-AF52-5C0C62529D36}" type="slidenum">
              <a:rPr lang="ru-RU" smtClean="0"/>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0FAF688-8865-4C8B-BED5-B322FFC44EFA}" type="datetimeFigureOut">
              <a:rPr lang="ru-RU" smtClean="0"/>
              <a:pPr/>
              <a:t>12.05.2023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A4F5E646-E162-4C72-AF52-5C0C62529D36}"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0FAF688-8865-4C8B-BED5-B322FFC44EFA}" type="datetimeFigureOut">
              <a:rPr lang="ru-RU" smtClean="0"/>
              <a:pPr/>
              <a:t>12.05.2023</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A4F5E646-E162-4C72-AF52-5C0C62529D36}"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0FAF688-8865-4C8B-BED5-B322FFC44EFA}" type="datetimeFigureOut">
              <a:rPr lang="ru-RU" smtClean="0"/>
              <a:pPr/>
              <a:t>12.05.2023</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A4F5E646-E162-4C72-AF52-5C0C62529D36}"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0FAF688-8865-4C8B-BED5-B322FFC44EFA}" type="datetimeFigureOut">
              <a:rPr lang="ru-RU" smtClean="0"/>
              <a:pPr/>
              <a:t>12.05.2023</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A4F5E646-E162-4C72-AF52-5C0C62529D36}"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0FAF688-8865-4C8B-BED5-B322FFC44EFA}" type="datetimeFigureOut">
              <a:rPr lang="ru-RU" smtClean="0"/>
              <a:pPr/>
              <a:t>12.05.2023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A4F5E646-E162-4C72-AF52-5C0C62529D36}"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0FAF688-8865-4C8B-BED5-B322FFC44EFA}" type="datetimeFigureOut">
              <a:rPr lang="ru-RU" smtClean="0"/>
              <a:pPr/>
              <a:t>12.05.2023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A4F5E646-E162-4C72-AF52-5C0C62529D36}" type="slidenum">
              <a:rPr lang="ru-RU" smtClean="0"/>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FAF688-8865-4C8B-BED5-B322FFC44EFA}" type="datetimeFigureOut">
              <a:rPr lang="ru-RU" smtClean="0"/>
              <a:pPr/>
              <a:t>12.05.2023</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F5E646-E162-4C72-AF52-5C0C62529D36}"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dirty="0"/>
          </a:p>
        </p:txBody>
      </p:sp>
      <p:sp>
        <p:nvSpPr>
          <p:cNvPr id="3" name="Подзаголовок 2"/>
          <p:cNvSpPr>
            <a:spLocks noGrp="1"/>
          </p:cNvSpPr>
          <p:nvPr>
            <p:ph type="subTitle" idx="1"/>
          </p:nvPr>
        </p:nvSpPr>
        <p:spPr/>
        <p:txBody>
          <a:bodyPr/>
          <a:lstStyle/>
          <a:p>
            <a:endParaRPr lang="ru-RU" dirty="0"/>
          </a:p>
        </p:txBody>
      </p:sp>
      <p:pic>
        <p:nvPicPr>
          <p:cNvPr id="1026" name="Picture 2" descr="https://catherineasquithgallery.com/uploads/posts/2021-02/1613568491_160-p-fon-dlya-prezentatsii-o-voine-172.jpg"/>
          <p:cNvPicPr>
            <a:picLocks noChangeAspect="1" noChangeArrowheads="1"/>
          </p:cNvPicPr>
          <p:nvPr/>
        </p:nvPicPr>
        <p:blipFill>
          <a:blip r:embed="rId2" cstate="email"/>
          <a:srcRect/>
          <a:stretch>
            <a:fillRect/>
          </a:stretch>
        </p:blipFill>
        <p:spPr bwMode="auto">
          <a:xfrm>
            <a:off x="0" y="0"/>
            <a:ext cx="9144000" cy="6858000"/>
          </a:xfrm>
          <a:prstGeom prst="rect">
            <a:avLst/>
          </a:prstGeom>
          <a:noFill/>
        </p:spPr>
      </p:pic>
      <p:sp>
        <p:nvSpPr>
          <p:cNvPr id="5" name="TextBox 4"/>
          <p:cNvSpPr txBox="1"/>
          <p:nvPr/>
        </p:nvSpPr>
        <p:spPr>
          <a:xfrm>
            <a:off x="714348" y="1340768"/>
            <a:ext cx="7962108" cy="4401205"/>
          </a:xfrm>
          <a:prstGeom prst="rect">
            <a:avLst/>
          </a:prstGeom>
          <a:noFill/>
        </p:spPr>
        <p:txBody>
          <a:bodyPr wrap="square" rtlCol="0">
            <a:spAutoFit/>
          </a:bodyPr>
          <a:lstStyle/>
          <a:p>
            <a:pPr algn="ctr"/>
            <a:r>
              <a:rPr lang="ru-RU" sz="4800" b="1" dirty="0" smtClean="0"/>
              <a:t>Подвиг педагогов в годы Великой Отечественной войны</a:t>
            </a:r>
          </a:p>
          <a:p>
            <a:pPr algn="ctr"/>
            <a:endParaRPr lang="ru-RU" sz="4800" b="1" dirty="0" smtClean="0"/>
          </a:p>
          <a:p>
            <a:pPr algn="ctr"/>
            <a:endParaRPr lang="ru-RU" sz="4800" b="1" dirty="0"/>
          </a:p>
          <a:p>
            <a:pPr algn="r"/>
            <a:r>
              <a:rPr lang="ru-RU" sz="2000" b="1" dirty="0" smtClean="0">
                <a:latin typeface="Times New Roman" panose="02020603050405020304" pitchFamily="18" charset="0"/>
                <a:cs typeface="Times New Roman" panose="02020603050405020304" pitchFamily="18" charset="0"/>
              </a:rPr>
              <a:t>Автор презентации </a:t>
            </a:r>
            <a:r>
              <a:rPr lang="ru-RU" sz="2000" b="1" dirty="0">
                <a:latin typeface="Times New Roman" panose="02020603050405020304" pitchFamily="18" charset="0"/>
                <a:cs typeface="Times New Roman" panose="02020603050405020304" pitchFamily="18" charset="0"/>
              </a:rPr>
              <a:t>- Елена </a:t>
            </a:r>
            <a:r>
              <a:rPr lang="ru-RU" sz="2000" b="1" dirty="0" smtClean="0">
                <a:latin typeface="Times New Roman" panose="02020603050405020304" pitchFamily="18" charset="0"/>
                <a:cs typeface="Times New Roman" panose="02020603050405020304" pitchFamily="18" charset="0"/>
              </a:rPr>
              <a:t>Анатольевна Николаева</a:t>
            </a:r>
            <a:r>
              <a:rPr lang="ru-RU" sz="2000" b="1" dirty="0">
                <a:latin typeface="Times New Roman" panose="02020603050405020304" pitchFamily="18" charset="0"/>
                <a:cs typeface="Times New Roman" panose="02020603050405020304" pitchFamily="18" charset="0"/>
              </a:rPr>
              <a:t>, </a:t>
            </a:r>
            <a:endParaRPr lang="ru-RU" sz="2000" b="1" dirty="0" smtClean="0">
              <a:latin typeface="Times New Roman" panose="02020603050405020304" pitchFamily="18" charset="0"/>
              <a:cs typeface="Times New Roman" panose="02020603050405020304" pitchFamily="18" charset="0"/>
            </a:endParaRPr>
          </a:p>
          <a:p>
            <a:pPr algn="r"/>
            <a:r>
              <a:rPr lang="ru-RU" sz="2000" b="1" dirty="0" smtClean="0">
                <a:latin typeface="Times New Roman" panose="02020603050405020304" pitchFamily="18" charset="0"/>
                <a:cs typeface="Times New Roman" panose="02020603050405020304" pitchFamily="18" charset="0"/>
              </a:rPr>
              <a:t>заместитель директора по УВР</a:t>
            </a:r>
            <a:endParaRPr lang="ru-RU" sz="2000" b="1"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catherineasquithgallery.com/uploads/posts/2021-02/1613568491_160-p-fon-dlya-prezentatsii-o-voine-172.jpg"/>
          <p:cNvPicPr>
            <a:picLocks noChangeAspect="1" noChangeArrowheads="1"/>
          </p:cNvPicPr>
          <p:nvPr/>
        </p:nvPicPr>
        <p:blipFill>
          <a:blip r:embed="rId2" cstate="email"/>
          <a:srcRect/>
          <a:stretch>
            <a:fillRect/>
          </a:stretch>
        </p:blipFill>
        <p:spPr bwMode="auto">
          <a:xfrm>
            <a:off x="0" y="0"/>
            <a:ext cx="9144000" cy="6858000"/>
          </a:xfrm>
          <a:prstGeom prst="rect">
            <a:avLst/>
          </a:prstGeom>
          <a:noFill/>
        </p:spPr>
      </p:pic>
      <p:sp>
        <p:nvSpPr>
          <p:cNvPr id="23553" name="Rectangle 1"/>
          <p:cNvSpPr>
            <a:spLocks noChangeArrowheads="1"/>
          </p:cNvSpPr>
          <p:nvPr/>
        </p:nvSpPr>
        <p:spPr bwMode="auto">
          <a:xfrm>
            <a:off x="4214810" y="785794"/>
            <a:ext cx="4714908"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l" defTabSz="914400" rtl="0" eaLnBrk="1" fontAlgn="base" latinLnBrk="0" hangingPunct="1">
              <a:lnSpc>
                <a:spcPct val="100000"/>
              </a:lnSpc>
              <a:spcBef>
                <a:spcPct val="0"/>
              </a:spcBef>
              <a:spcAft>
                <a:spcPct val="0"/>
              </a:spcAft>
              <a:buClrTx/>
              <a:buSzTx/>
              <a:buFontTx/>
              <a:buNone/>
              <a:tabLst/>
            </a:pPr>
            <a:r>
              <a:rPr kumimoji="0" lang="ru-RU" altLang="ja-JP" sz="2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Грозные события Великой Отечественной войны не могли не отразиться и на семилетней школе п.Бисера, открывшейся в поселке в 1930-м году (первым директором был </a:t>
            </a:r>
            <a:r>
              <a:rPr kumimoji="0" lang="ru-RU" altLang="ja-JP" sz="2000" b="1"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Чазов В.И</a:t>
            </a:r>
            <a:r>
              <a:rPr kumimoji="0" lang="ru-RU" altLang="ja-JP" sz="2000"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a:t>
            </a:r>
            <a:r>
              <a:rPr kumimoji="0" lang="ru-RU" altLang="ja-JP" sz="2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вторым – </a:t>
            </a:r>
            <a:r>
              <a:rPr kumimoji="0" lang="ru-RU" altLang="ja-JP" sz="2000" b="1"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Титов А.Г.</a:t>
            </a:r>
            <a:r>
              <a:rPr kumimoji="0" lang="ru-RU" altLang="ja-JP" sz="20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a:t>
            </a:r>
            <a:r>
              <a:rPr kumimoji="0" lang="ru-RU" altLang="ja-JP" sz="2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погиб во время войны). Многие учителя тогда ушли на фронт: </a:t>
            </a:r>
            <a:r>
              <a:rPr kumimoji="0" lang="ru-RU" altLang="ja-JP" sz="2000" b="1"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Ардашов М.А.,</a:t>
            </a:r>
            <a:r>
              <a:rPr kumimoji="0" lang="ru-RU" altLang="ja-JP" sz="2000"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a:t>
            </a:r>
            <a:r>
              <a:rPr kumimoji="0" lang="ru-RU" altLang="ja-JP" sz="2000" b="1"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Соколов</a:t>
            </a:r>
            <a:r>
              <a:rPr kumimoji="0" lang="ru-RU" altLang="ja-JP" sz="20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a:t>
            </a:r>
            <a:r>
              <a:rPr kumimoji="0" lang="ru-RU" altLang="ja-JP" sz="2000" b="1"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С.И., Округин Л.С., Осколков В.М., Назаров П.И.,</a:t>
            </a:r>
            <a:r>
              <a:rPr kumimoji="0" lang="ru-RU" altLang="ja-JP" sz="2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a:t>
            </a:r>
            <a:r>
              <a:rPr kumimoji="0" lang="ru-RU" altLang="ja-JP" sz="2000"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Титов А.Г</a:t>
            </a:r>
            <a:r>
              <a:rPr kumimoji="0" lang="ru-RU" altLang="ja-JP" sz="2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Все они погибли, защищая Родину в боях с фашистскими захватчиками. В 1942г. вместо ушедших на фронт в школу пришли бывшие выпускники Бисерской школы, закончившие пединститут и педучилище: </a:t>
            </a:r>
            <a:r>
              <a:rPr kumimoji="0" lang="ru-RU" altLang="ja-JP" sz="2000" b="1"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Бодрина О.С., Коробова Г.Д.</a:t>
            </a:r>
            <a:endParaRPr kumimoji="0" lang="ru-RU" altLang="ja-JP"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Прямоугольник 3"/>
          <p:cNvSpPr/>
          <p:nvPr/>
        </p:nvSpPr>
        <p:spPr>
          <a:xfrm>
            <a:off x="500034" y="142852"/>
            <a:ext cx="6715172" cy="707886"/>
          </a:xfrm>
          <a:prstGeom prst="rect">
            <a:avLst/>
          </a:prstGeom>
        </p:spPr>
        <p:txBody>
          <a:bodyPr wrap="square">
            <a:spAutoFit/>
          </a:bodyPr>
          <a:lstStyle/>
          <a:p>
            <a:r>
              <a:rPr lang="ru-RU" sz="4000" b="1" dirty="0" smtClean="0">
                <a:solidFill>
                  <a:srgbClr val="FFFF00"/>
                </a:solidFill>
              </a:rPr>
              <a:t>Учителями славится Россия…</a:t>
            </a:r>
            <a:endParaRPr lang="ru-RU" sz="4000" dirty="0"/>
          </a:p>
        </p:txBody>
      </p:sp>
      <p:pic>
        <p:nvPicPr>
          <p:cNvPr id="5" name="Рисунок 4" descr="Описание: C:\Users\Анна\Documents\Образование\СОШ №1\Сухоруков В.А\Бис.школа до револ. и после войны.jpeg"/>
          <p:cNvPicPr/>
          <p:nvPr/>
        </p:nvPicPr>
        <p:blipFill>
          <a:blip r:embed="rId3" cstate="email">
            <a:lum bright="-12000" contrast="6000"/>
          </a:blip>
          <a:srcRect/>
          <a:stretch>
            <a:fillRect/>
          </a:stretch>
        </p:blipFill>
        <p:spPr bwMode="auto">
          <a:xfrm>
            <a:off x="214282" y="928670"/>
            <a:ext cx="4030808" cy="3357586"/>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catherineasquithgallery.com/uploads/posts/2021-02/1613568491_160-p-fon-dlya-prezentatsii-o-voine-172.jpg"/>
          <p:cNvPicPr>
            <a:picLocks noChangeAspect="1" noChangeArrowheads="1"/>
          </p:cNvPicPr>
          <p:nvPr/>
        </p:nvPicPr>
        <p:blipFill>
          <a:blip r:embed="rId2" cstate="email"/>
          <a:srcRect/>
          <a:stretch>
            <a:fillRect/>
          </a:stretch>
        </p:blipFill>
        <p:spPr bwMode="auto">
          <a:xfrm>
            <a:off x="0" y="0"/>
            <a:ext cx="9144000" cy="6858000"/>
          </a:xfrm>
          <a:prstGeom prst="rect">
            <a:avLst/>
          </a:prstGeom>
          <a:noFill/>
        </p:spPr>
      </p:pic>
      <p:sp>
        <p:nvSpPr>
          <p:cNvPr id="3" name="Прямоугольник 2"/>
          <p:cNvSpPr/>
          <p:nvPr/>
        </p:nvSpPr>
        <p:spPr>
          <a:xfrm>
            <a:off x="714348" y="357166"/>
            <a:ext cx="6786610" cy="707886"/>
          </a:xfrm>
          <a:prstGeom prst="rect">
            <a:avLst/>
          </a:prstGeom>
        </p:spPr>
        <p:txBody>
          <a:bodyPr wrap="square">
            <a:spAutoFit/>
          </a:bodyPr>
          <a:lstStyle/>
          <a:p>
            <a:r>
              <a:rPr lang="ru-RU" sz="4000" b="1" dirty="0" smtClean="0">
                <a:solidFill>
                  <a:srgbClr val="FFFF00"/>
                </a:solidFill>
              </a:rPr>
              <a:t>Учителями славится Россия…</a:t>
            </a:r>
            <a:endParaRPr lang="ru-RU" sz="4000" dirty="0"/>
          </a:p>
        </p:txBody>
      </p:sp>
      <p:sp>
        <p:nvSpPr>
          <p:cNvPr id="4" name="Прямоугольник 3"/>
          <p:cNvSpPr/>
          <p:nvPr/>
        </p:nvSpPr>
        <p:spPr>
          <a:xfrm>
            <a:off x="571472" y="1000109"/>
            <a:ext cx="7858180" cy="4524315"/>
          </a:xfrm>
          <a:prstGeom prst="rect">
            <a:avLst/>
          </a:prstGeom>
        </p:spPr>
        <p:txBody>
          <a:bodyPr wrap="square">
            <a:spAutoFit/>
          </a:bodyPr>
          <a:lstStyle/>
          <a:p>
            <a:r>
              <a:rPr lang="ru-RU" dirty="0">
                <a:latin typeface="Times New Roman" pitchFamily="18" charset="0"/>
                <a:cs typeface="Times New Roman" pitchFamily="18" charset="0"/>
              </a:rPr>
              <a:t>«Августовским ранним утром 1937 года в поселок Бисер приехал молодой учитель </a:t>
            </a:r>
            <a:r>
              <a:rPr lang="ru-RU" b="1" dirty="0">
                <a:latin typeface="Times New Roman" pitchFamily="18" charset="0"/>
                <a:cs typeface="Times New Roman" pitchFamily="18" charset="0"/>
              </a:rPr>
              <a:t>Ардашов Михаил Автономович</a:t>
            </a:r>
            <a:r>
              <a:rPr lang="ru-RU" dirty="0">
                <a:latin typeface="Times New Roman" pitchFamily="18" charset="0"/>
                <a:cs typeface="Times New Roman" pitchFamily="18" charset="0"/>
              </a:rPr>
              <a:t>. …. Школа встретила учителя ранней утренней тишиной. Ардашов обошел всю школу. Большая светлая – в окна льется солнечный свет. И вот первая встреча с учениками. С затаенным интересом смотрели ребята на нового учителя. Думали: «Какой же молодой у нас учитель!» А он и впрямь был совсем юным. Ему было всего 17 лет.  Его уроки биологии были интересными, увлекательными, часто учитель Ардашов уводил ребят в походы и экскурсии по родному краю, по весеннему лесу. … Комсомолец Михаил Ардашов организовал в Бисере военно-спортивные кружки. С увлечением он  обучал бисерскую молодежь стрелковому делу. Его кружковцы были меткими стрелками. Ардашов был комсомольским вожаком, секретарем комсомольской организации поселка Бисер, прекрасным организатором. Его чистый, звонкий голос часто звучал со сцены клуба на различных концертах. Его любимой песней была «Любимый </a:t>
            </a:r>
            <a:r>
              <a:rPr lang="ru-RU" dirty="0" smtClean="0">
                <a:latin typeface="Times New Roman" pitchFamily="18" charset="0"/>
                <a:cs typeface="Times New Roman" pitchFamily="18" charset="0"/>
              </a:rPr>
              <a:t>город». </a:t>
            </a:r>
            <a:r>
              <a:rPr lang="ru-RU" dirty="0">
                <a:latin typeface="Times New Roman" pitchFamily="18" charset="0"/>
                <a:cs typeface="Times New Roman" pitchFamily="18" charset="0"/>
              </a:rPr>
              <a:t>Погиб учитель-воин Ардашов январским днем 1942 года под г</a:t>
            </a:r>
            <a:r>
              <a:rPr lang="ru-RU" dirty="0" smtClean="0">
                <a:latin typeface="Times New Roman" pitchFamily="18" charset="0"/>
                <a:cs typeface="Times New Roman" pitchFamily="18" charset="0"/>
              </a:rPr>
              <a:t>. Обояной </a:t>
            </a:r>
            <a:r>
              <a:rPr lang="ru-RU" dirty="0">
                <a:latin typeface="Times New Roman" pitchFamily="18" charset="0"/>
                <a:cs typeface="Times New Roman" pitchFamily="18" charset="0"/>
              </a:rPr>
              <a:t>в суровом бою с фашистами.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catherineasquithgallery.com/uploads/posts/2021-02/1613568491_160-p-fon-dlya-prezentatsii-o-voine-172.jpg"/>
          <p:cNvPicPr>
            <a:picLocks noChangeAspect="1" noChangeArrowheads="1"/>
          </p:cNvPicPr>
          <p:nvPr/>
        </p:nvPicPr>
        <p:blipFill>
          <a:blip r:embed="rId2" cstate="email"/>
          <a:srcRect/>
          <a:stretch>
            <a:fillRect/>
          </a:stretch>
        </p:blipFill>
        <p:spPr bwMode="auto">
          <a:xfrm>
            <a:off x="0" y="0"/>
            <a:ext cx="9144000" cy="6858000"/>
          </a:xfrm>
          <a:prstGeom prst="rect">
            <a:avLst/>
          </a:prstGeom>
          <a:noFill/>
        </p:spPr>
      </p:pic>
      <p:sp>
        <p:nvSpPr>
          <p:cNvPr id="3" name="Прямоугольник 2"/>
          <p:cNvSpPr/>
          <p:nvPr/>
        </p:nvSpPr>
        <p:spPr>
          <a:xfrm>
            <a:off x="714348" y="285728"/>
            <a:ext cx="6786610" cy="707886"/>
          </a:xfrm>
          <a:prstGeom prst="rect">
            <a:avLst/>
          </a:prstGeom>
        </p:spPr>
        <p:txBody>
          <a:bodyPr wrap="square">
            <a:spAutoFit/>
          </a:bodyPr>
          <a:lstStyle/>
          <a:p>
            <a:r>
              <a:rPr lang="ru-RU" sz="4000" b="1" dirty="0" smtClean="0">
                <a:solidFill>
                  <a:srgbClr val="FFFF00"/>
                </a:solidFill>
              </a:rPr>
              <a:t>Учителями славится Россия…</a:t>
            </a:r>
            <a:endParaRPr lang="ru-RU" sz="4000" dirty="0"/>
          </a:p>
        </p:txBody>
      </p:sp>
      <p:pic>
        <p:nvPicPr>
          <p:cNvPr id="4" name="Рисунок 3" descr="Описание: E:\Коробова.jpeg"/>
          <p:cNvPicPr/>
          <p:nvPr/>
        </p:nvPicPr>
        <p:blipFill>
          <a:blip r:embed="rId3" cstate="email"/>
          <a:srcRect l="-7086" r="-1718"/>
          <a:stretch>
            <a:fillRect/>
          </a:stretch>
        </p:blipFill>
        <p:spPr bwMode="auto">
          <a:xfrm>
            <a:off x="285720" y="1214422"/>
            <a:ext cx="2786082" cy="3643338"/>
          </a:xfrm>
          <a:prstGeom prst="rect">
            <a:avLst/>
          </a:prstGeom>
          <a:noFill/>
        </p:spPr>
      </p:pic>
      <p:sp>
        <p:nvSpPr>
          <p:cNvPr id="5" name="Прямоугольник 4"/>
          <p:cNvSpPr/>
          <p:nvPr/>
        </p:nvSpPr>
        <p:spPr>
          <a:xfrm>
            <a:off x="3071802" y="928670"/>
            <a:ext cx="5929354" cy="4955203"/>
          </a:xfrm>
          <a:prstGeom prst="rect">
            <a:avLst/>
          </a:prstGeom>
        </p:spPr>
        <p:txBody>
          <a:bodyPr wrap="square">
            <a:spAutoFit/>
          </a:bodyPr>
          <a:lstStyle/>
          <a:p>
            <a:r>
              <a:rPr lang="ru-RU" sz="2800" b="1" dirty="0"/>
              <a:t>Коробова Галина </a:t>
            </a:r>
            <a:r>
              <a:rPr lang="ru-RU" sz="2800" b="1" dirty="0" smtClean="0"/>
              <a:t>Дмитриевна</a:t>
            </a:r>
            <a:br>
              <a:rPr lang="ru-RU" sz="2800" b="1" dirty="0" smtClean="0"/>
            </a:br>
            <a:r>
              <a:rPr lang="ru-RU" sz="2800" b="1" dirty="0" smtClean="0"/>
              <a:t> </a:t>
            </a:r>
          </a:p>
          <a:p>
            <a:r>
              <a:rPr lang="ru-RU" sz="2000" dirty="0" smtClean="0"/>
              <a:t>Родилась </a:t>
            </a:r>
            <a:r>
              <a:rPr lang="ru-RU" sz="2000" dirty="0"/>
              <a:t>15 августа 1923 года в п.Бисер Чусовского района Пермской области в семье рабочего. В 1939 году окончила Бисерскую школу и поступила в педучилище, которое закончила в 1942 году. По запросу школы через ОБЛОНО попала по распределению в родную школу. Несколько раз избиралась секретарем комсомольской организации. Работала в школе часто в две смены, так как приходилось заменять заболевших учителей. Участвовала в художественной самодеятельности, была агитатором. Начиная с 1957 года помогала вести поисковую работу историческому кружку, организованному учителем </a:t>
            </a:r>
            <a:r>
              <a:rPr lang="ru-RU" sz="2000" dirty="0" smtClean="0"/>
              <a:t>истории</a:t>
            </a:r>
            <a:endParaRPr lang="ru-RU"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catherineasquithgallery.com/uploads/posts/2021-02/1613568491_160-p-fon-dlya-prezentatsii-o-voine-172.jpg"/>
          <p:cNvPicPr>
            <a:picLocks noChangeAspect="1" noChangeArrowheads="1"/>
          </p:cNvPicPr>
          <p:nvPr/>
        </p:nvPicPr>
        <p:blipFill>
          <a:blip r:embed="rId2" cstate="email"/>
          <a:srcRect/>
          <a:stretch>
            <a:fillRect/>
          </a:stretch>
        </p:blipFill>
        <p:spPr bwMode="auto">
          <a:xfrm>
            <a:off x="0" y="0"/>
            <a:ext cx="9144000" cy="6858000"/>
          </a:xfrm>
          <a:prstGeom prst="rect">
            <a:avLst/>
          </a:prstGeom>
          <a:noFill/>
        </p:spPr>
      </p:pic>
      <p:sp>
        <p:nvSpPr>
          <p:cNvPr id="3" name="Прямоугольник 2"/>
          <p:cNvSpPr/>
          <p:nvPr/>
        </p:nvSpPr>
        <p:spPr>
          <a:xfrm>
            <a:off x="785786" y="0"/>
            <a:ext cx="6715172" cy="707886"/>
          </a:xfrm>
          <a:prstGeom prst="rect">
            <a:avLst/>
          </a:prstGeom>
        </p:spPr>
        <p:txBody>
          <a:bodyPr wrap="square">
            <a:spAutoFit/>
          </a:bodyPr>
          <a:lstStyle/>
          <a:p>
            <a:r>
              <a:rPr lang="ru-RU" sz="4000" b="1" dirty="0" smtClean="0">
                <a:solidFill>
                  <a:srgbClr val="FFFF00"/>
                </a:solidFill>
              </a:rPr>
              <a:t>Учителями славится Россия…</a:t>
            </a:r>
            <a:endParaRPr lang="ru-RU" sz="4000" dirty="0"/>
          </a:p>
        </p:txBody>
      </p:sp>
      <p:pic>
        <p:nvPicPr>
          <p:cNvPr id="4" name="Рисунок 3" descr="Описание: Изображение 012"/>
          <p:cNvPicPr/>
          <p:nvPr/>
        </p:nvPicPr>
        <p:blipFill>
          <a:blip r:embed="rId3" cstate="email">
            <a:lum bright="-6000"/>
          </a:blip>
          <a:srcRect/>
          <a:stretch>
            <a:fillRect/>
          </a:stretch>
        </p:blipFill>
        <p:spPr bwMode="auto">
          <a:xfrm>
            <a:off x="1071538" y="928670"/>
            <a:ext cx="7072362" cy="4643470"/>
          </a:xfrm>
          <a:prstGeom prst="rect">
            <a:avLst/>
          </a:prstGeom>
          <a:noFill/>
          <a:ln w="9525">
            <a:noFill/>
            <a:miter lim="800000"/>
            <a:headEnd/>
            <a:tailEnd/>
          </a:ln>
        </p:spPr>
      </p:pic>
      <p:sp>
        <p:nvSpPr>
          <p:cNvPr id="5" name="Прямоугольник 4"/>
          <p:cNvSpPr/>
          <p:nvPr/>
        </p:nvSpPr>
        <p:spPr>
          <a:xfrm>
            <a:off x="2143108" y="5572140"/>
            <a:ext cx="6572296" cy="369332"/>
          </a:xfrm>
          <a:prstGeom prst="rect">
            <a:avLst/>
          </a:prstGeom>
        </p:spPr>
        <p:txBody>
          <a:bodyPr wrap="square">
            <a:spAutoFit/>
          </a:bodyPr>
          <a:lstStyle/>
          <a:p>
            <a:r>
              <a:rPr lang="ru-RU" dirty="0"/>
              <a:t>1939г. Педагогический </a:t>
            </a:r>
            <a:r>
              <a:rPr lang="ru-RU" dirty="0" smtClean="0"/>
              <a:t>коллектив </a:t>
            </a:r>
            <a:r>
              <a:rPr lang="ru-RU" dirty="0"/>
              <a:t>Пашийской средней школы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catherineasquithgallery.com/uploads/posts/2021-02/1613568491_160-p-fon-dlya-prezentatsii-o-voine-172.jpg"/>
          <p:cNvPicPr>
            <a:picLocks noChangeAspect="1" noChangeArrowheads="1"/>
          </p:cNvPicPr>
          <p:nvPr/>
        </p:nvPicPr>
        <p:blipFill>
          <a:blip r:embed="rId2" cstate="email"/>
          <a:srcRect/>
          <a:stretch>
            <a:fillRect/>
          </a:stretch>
        </p:blipFill>
        <p:spPr bwMode="auto">
          <a:xfrm>
            <a:off x="0" y="0"/>
            <a:ext cx="9144000" cy="6858000"/>
          </a:xfrm>
          <a:prstGeom prst="rect">
            <a:avLst/>
          </a:prstGeom>
          <a:noFill/>
        </p:spPr>
      </p:pic>
      <p:sp>
        <p:nvSpPr>
          <p:cNvPr id="3" name="Прямоугольник 2"/>
          <p:cNvSpPr/>
          <p:nvPr/>
        </p:nvSpPr>
        <p:spPr>
          <a:xfrm>
            <a:off x="714348" y="285728"/>
            <a:ext cx="6715172" cy="707886"/>
          </a:xfrm>
          <a:prstGeom prst="rect">
            <a:avLst/>
          </a:prstGeom>
        </p:spPr>
        <p:txBody>
          <a:bodyPr wrap="square">
            <a:spAutoFit/>
          </a:bodyPr>
          <a:lstStyle/>
          <a:p>
            <a:r>
              <a:rPr lang="ru-RU" sz="4000" b="1" dirty="0" smtClean="0">
                <a:solidFill>
                  <a:srgbClr val="FFFF00"/>
                </a:solidFill>
              </a:rPr>
              <a:t>Учителями славится Россия…</a:t>
            </a:r>
            <a:endParaRPr lang="ru-RU" sz="4000" dirty="0"/>
          </a:p>
        </p:txBody>
      </p:sp>
      <p:pic>
        <p:nvPicPr>
          <p:cNvPr id="4" name="Рисунок 3" descr="Описание: PICT0167"/>
          <p:cNvPicPr/>
          <p:nvPr/>
        </p:nvPicPr>
        <p:blipFill>
          <a:blip r:embed="rId3" cstate="email">
            <a:lum bright="10000" contrast="10000"/>
          </a:blip>
          <a:srcRect/>
          <a:stretch>
            <a:fillRect/>
          </a:stretch>
        </p:blipFill>
        <p:spPr bwMode="auto">
          <a:xfrm>
            <a:off x="714348" y="1571612"/>
            <a:ext cx="2143140" cy="307183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Прямоугольник 4"/>
          <p:cNvSpPr/>
          <p:nvPr/>
        </p:nvSpPr>
        <p:spPr>
          <a:xfrm>
            <a:off x="3286116" y="1214422"/>
            <a:ext cx="5072098" cy="4154984"/>
          </a:xfrm>
          <a:prstGeom prst="rect">
            <a:avLst/>
          </a:prstGeom>
        </p:spPr>
        <p:txBody>
          <a:bodyPr wrap="square">
            <a:spAutoFit/>
          </a:bodyPr>
          <a:lstStyle/>
          <a:p>
            <a:r>
              <a:rPr lang="ru-RU" sz="2400" b="1" dirty="0" smtClean="0"/>
              <a:t>Алексеенко </a:t>
            </a:r>
            <a:r>
              <a:rPr lang="ru-RU" sz="2400" b="1" dirty="0"/>
              <a:t>Роман </a:t>
            </a:r>
            <a:r>
              <a:rPr lang="ru-RU" sz="2400" b="1" dirty="0" smtClean="0"/>
              <a:t>Александрович</a:t>
            </a:r>
            <a:br>
              <a:rPr lang="ru-RU" sz="2400" b="1" dirty="0" smtClean="0"/>
            </a:br>
            <a:r>
              <a:rPr lang="ru-RU" sz="2400" b="1" dirty="0" smtClean="0"/>
              <a:t/>
            </a:r>
            <a:br>
              <a:rPr lang="ru-RU" sz="2400" b="1" dirty="0" smtClean="0"/>
            </a:br>
            <a:r>
              <a:rPr lang="ru-RU" sz="2400" b="1" dirty="0" smtClean="0"/>
              <a:t>У</a:t>
            </a:r>
            <a:r>
              <a:rPr lang="ru-RU" sz="2400" dirty="0" smtClean="0"/>
              <a:t>читель естествознания и химии </a:t>
            </a:r>
            <a:r>
              <a:rPr lang="ru-RU" sz="2400" dirty="0"/>
              <a:t>б</a:t>
            </a:r>
            <a:r>
              <a:rPr lang="ru-RU" sz="2400" dirty="0" smtClean="0"/>
              <a:t>ыл очень энергичным человеком, </a:t>
            </a:r>
            <a:r>
              <a:rPr lang="ru-RU" sz="2400" dirty="0"/>
              <a:t>вечно в увлечении, вечно занят. Высшего образования он не имел, но много трудился, тщательно готовился к урокам, учащиеся его любили за веселый и находчивый </a:t>
            </a:r>
            <a:r>
              <a:rPr lang="ru-RU" sz="2400" dirty="0" smtClean="0"/>
              <a:t>нрав.</a:t>
            </a:r>
            <a:br>
              <a:rPr lang="ru-RU" sz="2400" dirty="0" smtClean="0"/>
            </a:br>
            <a:r>
              <a:rPr lang="ru-RU" sz="2400" dirty="0" smtClean="0"/>
              <a:t>Алексеенко </a:t>
            </a:r>
            <a:r>
              <a:rPr lang="ru-RU" sz="2400" dirty="0"/>
              <a:t>Р.А. погиб, сражаясь за </a:t>
            </a:r>
            <a:r>
              <a:rPr lang="ru-RU" sz="2400" dirty="0" smtClean="0"/>
              <a:t>Родину. </a:t>
            </a:r>
            <a:endParaRPr lang="ru-RU"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catherineasquithgallery.com/uploads/posts/2021-02/1613568491_160-p-fon-dlya-prezentatsii-o-voine-172.jpg"/>
          <p:cNvPicPr>
            <a:picLocks noChangeAspect="1" noChangeArrowheads="1"/>
          </p:cNvPicPr>
          <p:nvPr/>
        </p:nvPicPr>
        <p:blipFill>
          <a:blip r:embed="rId2" cstate="email"/>
          <a:srcRect/>
          <a:stretch>
            <a:fillRect/>
          </a:stretch>
        </p:blipFill>
        <p:spPr bwMode="auto">
          <a:xfrm>
            <a:off x="0" y="0"/>
            <a:ext cx="9144000" cy="6858000"/>
          </a:xfrm>
          <a:prstGeom prst="rect">
            <a:avLst/>
          </a:prstGeom>
          <a:noFill/>
        </p:spPr>
      </p:pic>
      <p:sp>
        <p:nvSpPr>
          <p:cNvPr id="3" name="Прямоугольник 2"/>
          <p:cNvSpPr/>
          <p:nvPr/>
        </p:nvSpPr>
        <p:spPr>
          <a:xfrm>
            <a:off x="642910" y="214290"/>
            <a:ext cx="6643734" cy="707886"/>
          </a:xfrm>
          <a:prstGeom prst="rect">
            <a:avLst/>
          </a:prstGeom>
        </p:spPr>
        <p:txBody>
          <a:bodyPr wrap="square">
            <a:spAutoFit/>
          </a:bodyPr>
          <a:lstStyle/>
          <a:p>
            <a:r>
              <a:rPr lang="ru-RU" sz="4000" b="1" dirty="0" smtClean="0">
                <a:solidFill>
                  <a:srgbClr val="FFFF00"/>
                </a:solidFill>
              </a:rPr>
              <a:t>Учителями славится Россия…</a:t>
            </a:r>
            <a:endParaRPr lang="ru-RU" sz="4000" dirty="0"/>
          </a:p>
        </p:txBody>
      </p:sp>
      <p:pic>
        <p:nvPicPr>
          <p:cNvPr id="4" name="Рисунок 3" descr="Описание: Изображение 012"/>
          <p:cNvPicPr/>
          <p:nvPr/>
        </p:nvPicPr>
        <p:blipFill>
          <a:blip r:embed="rId3" cstate="email">
            <a:lum bright="-6000"/>
          </a:blip>
          <a:srcRect/>
          <a:stretch>
            <a:fillRect/>
          </a:stretch>
        </p:blipFill>
        <p:spPr bwMode="auto">
          <a:xfrm>
            <a:off x="714348" y="785794"/>
            <a:ext cx="3143272" cy="2714644"/>
          </a:xfrm>
          <a:prstGeom prst="rect">
            <a:avLst/>
          </a:prstGeom>
          <a:noFill/>
          <a:ln w="9525">
            <a:noFill/>
            <a:miter lim="800000"/>
            <a:headEnd/>
            <a:tailEnd/>
          </a:ln>
        </p:spPr>
      </p:pic>
      <p:sp>
        <p:nvSpPr>
          <p:cNvPr id="5" name="Прямоугольник 4"/>
          <p:cNvSpPr/>
          <p:nvPr/>
        </p:nvSpPr>
        <p:spPr>
          <a:xfrm>
            <a:off x="642910" y="3643313"/>
            <a:ext cx="3214710" cy="1200329"/>
          </a:xfrm>
          <a:prstGeom prst="rect">
            <a:avLst/>
          </a:prstGeom>
        </p:spPr>
        <p:txBody>
          <a:bodyPr wrap="square">
            <a:spAutoFit/>
          </a:bodyPr>
          <a:lstStyle/>
          <a:p>
            <a:r>
              <a:rPr lang="ru-RU" dirty="0"/>
              <a:t>1944г. Часть педагогического коллектива Пашийской средней школы. </a:t>
            </a:r>
            <a:r>
              <a:rPr lang="ru-RU" dirty="0" err="1"/>
              <a:t>Ямщикова</a:t>
            </a:r>
            <a:r>
              <a:rPr lang="ru-RU" dirty="0"/>
              <a:t> А.Л. (сидит в центре) </a:t>
            </a:r>
          </a:p>
        </p:txBody>
      </p:sp>
      <p:sp>
        <p:nvSpPr>
          <p:cNvPr id="6" name="Прямоугольник 5"/>
          <p:cNvSpPr/>
          <p:nvPr/>
        </p:nvSpPr>
        <p:spPr>
          <a:xfrm>
            <a:off x="3857620" y="857232"/>
            <a:ext cx="5286380" cy="5016758"/>
          </a:xfrm>
          <a:prstGeom prst="rect">
            <a:avLst/>
          </a:prstGeom>
        </p:spPr>
        <p:txBody>
          <a:bodyPr wrap="square">
            <a:spAutoFit/>
          </a:bodyPr>
          <a:lstStyle/>
          <a:p>
            <a:r>
              <a:rPr lang="ru-RU" sz="1600" i="1" dirty="0"/>
              <a:t>С осени 1932г. по 1954г. я работала учителем географии в </a:t>
            </a:r>
            <a:r>
              <a:rPr lang="ru-RU" sz="1600" i="1" dirty="0" err="1"/>
              <a:t>Пашийской</a:t>
            </a:r>
            <a:r>
              <a:rPr lang="ru-RU" sz="1600" i="1" dirty="0"/>
              <a:t> средней школе. Многие из учителей учились заочно: </a:t>
            </a:r>
            <a:r>
              <a:rPr lang="ru-RU" sz="1600" b="1" i="1" dirty="0" err="1"/>
              <a:t>Падерин</a:t>
            </a:r>
            <a:r>
              <a:rPr lang="ru-RU" sz="1600" b="1" i="1" dirty="0"/>
              <a:t> П.П., Мелехов Г.Н., Чернов Г.М., </a:t>
            </a:r>
            <a:r>
              <a:rPr lang="ru-RU" sz="1600" b="1" i="1" dirty="0" err="1"/>
              <a:t>Парахин</a:t>
            </a:r>
            <a:r>
              <a:rPr lang="ru-RU" sz="1600" b="1" i="1" dirty="0"/>
              <a:t> И.Н., Медведев И.Н.(</a:t>
            </a:r>
            <a:r>
              <a:rPr lang="ru-RU" sz="1600" i="1" dirty="0"/>
              <a:t>директор школы</a:t>
            </a:r>
            <a:r>
              <a:rPr lang="ru-RU" sz="1600" i="1" dirty="0" smtClean="0"/>
              <a:t>).</a:t>
            </a:r>
            <a:br>
              <a:rPr lang="ru-RU" sz="1600" i="1" dirty="0" smtClean="0"/>
            </a:br>
            <a:r>
              <a:rPr lang="ru-RU" sz="1600" i="1" dirty="0" smtClean="0"/>
              <a:t/>
            </a:r>
            <a:br>
              <a:rPr lang="ru-RU" sz="1600" i="1" dirty="0" smtClean="0"/>
            </a:br>
            <a:r>
              <a:rPr lang="ru-RU" sz="1600" i="1" dirty="0" smtClean="0"/>
              <a:t>В </a:t>
            </a:r>
            <a:r>
              <a:rPr lang="ru-RU" sz="1600" i="1" dirty="0"/>
              <a:t>период войны  они  были призваны в ряды Советской Армии и многие из них погибли защищая </a:t>
            </a:r>
            <a:r>
              <a:rPr lang="ru-RU" sz="1600" i="1" dirty="0" smtClean="0"/>
              <a:t>Родину. Кроме </a:t>
            </a:r>
            <a:r>
              <a:rPr lang="ru-RU" sz="1600" i="1" dirty="0"/>
              <a:t>учителей-мужчин призвали в армию учащихся 9-10-х классов, из которых очень многие погибли: Рожков А, Старостин А., Косков М., братья Каменских Владимир и Сергей, </a:t>
            </a:r>
            <a:r>
              <a:rPr lang="ru-RU" sz="1600" i="1" dirty="0" err="1"/>
              <a:t>Спирин</a:t>
            </a:r>
            <a:r>
              <a:rPr lang="ru-RU" sz="1600" i="1" dirty="0"/>
              <a:t> Виктор, </a:t>
            </a:r>
            <a:r>
              <a:rPr lang="ru-RU" sz="1600" i="1" dirty="0" err="1"/>
              <a:t>Заморин</a:t>
            </a:r>
            <a:r>
              <a:rPr lang="ru-RU" sz="1600" i="1" dirty="0"/>
              <a:t> Б., Теплоухов Сергей, Лабутины Валерий и Юрий, Савин М., Карпов В., Третьяков П</a:t>
            </a:r>
            <a:r>
              <a:rPr lang="ru-RU" sz="1600" i="1" dirty="0" smtClean="0"/>
              <a:t>.</a:t>
            </a:r>
            <a:br>
              <a:rPr lang="ru-RU" sz="1600" i="1" dirty="0" smtClean="0"/>
            </a:br>
            <a:r>
              <a:rPr lang="ru-RU" sz="1600" i="1" dirty="0" smtClean="0"/>
              <a:t/>
            </a:r>
            <a:br>
              <a:rPr lang="ru-RU" sz="1600" i="1" dirty="0" smtClean="0"/>
            </a:br>
            <a:r>
              <a:rPr lang="ru-RU" sz="1600" i="1" dirty="0" smtClean="0"/>
              <a:t>Учителя </a:t>
            </a:r>
            <a:r>
              <a:rPr lang="ru-RU" sz="1600" i="1" dirty="0"/>
              <a:t>и учащиеся в дни войны работали на лесозаготовках, помогали леспромхозу, заводу. Очищали от снега железнодорожные пути, собирали металлолом, заготавливали дрова для школы, производили посадки деревьев около школы по ул.Ленина, собирали теплые вещи для фронтовиков.</a:t>
            </a:r>
            <a:endParaRPr lang="ru-RU" sz="1600" dirty="0"/>
          </a:p>
        </p:txBody>
      </p:sp>
      <p:sp>
        <p:nvSpPr>
          <p:cNvPr id="7" name="TextBox 6"/>
          <p:cNvSpPr txBox="1"/>
          <p:nvPr/>
        </p:nvSpPr>
        <p:spPr>
          <a:xfrm>
            <a:off x="5796673" y="5857892"/>
            <a:ext cx="3347327" cy="338554"/>
          </a:xfrm>
          <a:prstGeom prst="rect">
            <a:avLst/>
          </a:prstGeom>
          <a:noFill/>
        </p:spPr>
        <p:txBody>
          <a:bodyPr wrap="none" rtlCol="0">
            <a:spAutoFit/>
          </a:bodyPr>
          <a:lstStyle/>
          <a:p>
            <a:r>
              <a:rPr lang="ru-RU" sz="1600" dirty="0" smtClean="0"/>
              <a:t>(Из воспоминаний </a:t>
            </a:r>
            <a:r>
              <a:rPr lang="ru-RU" sz="1600" dirty="0" err="1" smtClean="0"/>
              <a:t>Ямщиковой</a:t>
            </a:r>
            <a:r>
              <a:rPr lang="ru-RU" sz="1600" dirty="0" smtClean="0"/>
              <a:t> А.Л.)</a:t>
            </a:r>
            <a:endParaRPr lang="ru-RU" sz="16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catherineasquithgallery.com/uploads/posts/2021-02/1613568491_160-p-fon-dlya-prezentatsii-o-voine-172.jpg"/>
          <p:cNvPicPr>
            <a:picLocks noChangeAspect="1" noChangeArrowheads="1"/>
          </p:cNvPicPr>
          <p:nvPr/>
        </p:nvPicPr>
        <p:blipFill>
          <a:blip r:embed="rId2" cstate="email"/>
          <a:srcRect/>
          <a:stretch>
            <a:fillRect/>
          </a:stretch>
        </p:blipFill>
        <p:spPr bwMode="auto">
          <a:xfrm>
            <a:off x="0" y="0"/>
            <a:ext cx="9144000" cy="6858000"/>
          </a:xfrm>
          <a:prstGeom prst="rect">
            <a:avLst/>
          </a:prstGeom>
          <a:noFill/>
        </p:spPr>
      </p:pic>
      <p:sp>
        <p:nvSpPr>
          <p:cNvPr id="3" name="Прямоугольник 2"/>
          <p:cNvSpPr/>
          <p:nvPr/>
        </p:nvSpPr>
        <p:spPr>
          <a:xfrm>
            <a:off x="714348" y="214290"/>
            <a:ext cx="6715172" cy="707886"/>
          </a:xfrm>
          <a:prstGeom prst="rect">
            <a:avLst/>
          </a:prstGeom>
        </p:spPr>
        <p:txBody>
          <a:bodyPr wrap="square">
            <a:spAutoFit/>
          </a:bodyPr>
          <a:lstStyle/>
          <a:p>
            <a:r>
              <a:rPr lang="ru-RU" sz="4000" b="1" dirty="0" smtClean="0">
                <a:solidFill>
                  <a:srgbClr val="FFFF00"/>
                </a:solidFill>
              </a:rPr>
              <a:t>Учителями славится Россия…</a:t>
            </a:r>
            <a:endParaRPr lang="ru-RU" sz="4000" dirty="0"/>
          </a:p>
        </p:txBody>
      </p:sp>
      <p:sp>
        <p:nvSpPr>
          <p:cNvPr id="4" name="Прямоугольник 3"/>
          <p:cNvSpPr/>
          <p:nvPr/>
        </p:nvSpPr>
        <p:spPr>
          <a:xfrm>
            <a:off x="714348" y="751344"/>
            <a:ext cx="7715304" cy="4985980"/>
          </a:xfrm>
          <a:prstGeom prst="rect">
            <a:avLst/>
          </a:prstGeom>
        </p:spPr>
        <p:txBody>
          <a:bodyPr wrap="square">
            <a:spAutoFit/>
          </a:bodyPr>
          <a:lstStyle/>
          <a:p>
            <a:r>
              <a:rPr lang="ru-RU" sz="2000" dirty="0"/>
              <a:t>Н</a:t>
            </a:r>
            <a:r>
              <a:rPr lang="ru-RU" sz="2000" dirty="0" smtClean="0"/>
              <a:t>евероятно </a:t>
            </a:r>
            <a:r>
              <a:rPr lang="ru-RU" sz="2000" dirty="0"/>
              <a:t>справедливыми являются слова С. М. Михалкова об учителях той поры: </a:t>
            </a:r>
            <a:r>
              <a:rPr lang="ru-RU" sz="2000" dirty="0" smtClean="0"/>
              <a:t/>
            </a:r>
            <a:br>
              <a:rPr lang="ru-RU" sz="2000" dirty="0" smtClean="0"/>
            </a:br>
            <a:r>
              <a:rPr lang="ru-RU" sz="2000" dirty="0" smtClean="0"/>
              <a:t>«</a:t>
            </a:r>
            <a:r>
              <a:rPr lang="ru-RU" sz="2000" dirty="0"/>
              <a:t>Советским учителям есть чем гордиться! Это их ученики трудом, мыслью, вдохновением своим превратили нашу страну в великую, непобедимую державу. </a:t>
            </a:r>
            <a:r>
              <a:rPr lang="ru-RU" sz="2000" dirty="0" smtClean="0"/>
              <a:t/>
            </a:r>
            <a:br>
              <a:rPr lang="ru-RU" sz="2000" dirty="0" smtClean="0"/>
            </a:br>
            <a:r>
              <a:rPr lang="ru-RU" sz="2000" dirty="0" smtClean="0"/>
              <a:t>Это </a:t>
            </a:r>
            <a:r>
              <a:rPr lang="ru-RU" sz="2000" dirty="0"/>
              <a:t>их ученики…спасли человечество от ужасов фашистского порабощения. </a:t>
            </a:r>
            <a:r>
              <a:rPr lang="ru-RU" sz="2000" dirty="0" smtClean="0"/>
              <a:t/>
            </a:r>
            <a:br>
              <a:rPr lang="ru-RU" sz="2000" dirty="0" smtClean="0"/>
            </a:br>
            <a:r>
              <a:rPr lang="ru-RU" sz="2000" dirty="0" smtClean="0"/>
              <a:t>Это </a:t>
            </a:r>
            <a:r>
              <a:rPr lang="ru-RU" sz="2000" dirty="0"/>
              <a:t>их ученики подняли …страну к звездам. Вот какие взошли семена, посеянные советским учительством. Честь и слава такому учительству</a:t>
            </a:r>
            <a:r>
              <a:rPr lang="ru-RU" sz="2000" dirty="0" smtClean="0"/>
              <a:t>!» </a:t>
            </a:r>
            <a:br>
              <a:rPr lang="ru-RU" sz="2000" dirty="0" smtClean="0"/>
            </a:br>
            <a:r>
              <a:rPr lang="ru-RU" sz="2000" dirty="0" smtClean="0"/>
              <a:t>Для </a:t>
            </a:r>
            <a:r>
              <a:rPr lang="ru-RU" sz="2000" dirty="0"/>
              <a:t>людей того времени - это жизнь, тревожная, полная лишений, горя, но жизнь. Для нас, их потомков, этот период – история, героическая, славная, достойная памяти и великой благодарности. Благодарности за то, что выжили, выстояли, победили, спасли родную землю, вернули счастье мирного труда </a:t>
            </a:r>
            <a:r>
              <a:rPr lang="ru-RU" sz="2000" dirty="0" smtClean="0"/>
              <a:t>.</a:t>
            </a:r>
          </a:p>
          <a:p>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catherineasquithgallery.com/uploads/posts/2021-02/1613568491_160-p-fon-dlya-prezentatsii-o-voine-172.jpg"/>
          <p:cNvPicPr>
            <a:picLocks noChangeAspect="1" noChangeArrowheads="1"/>
          </p:cNvPicPr>
          <p:nvPr/>
        </p:nvPicPr>
        <p:blipFill>
          <a:blip r:embed="rId2" cstate="email"/>
          <a:srcRect/>
          <a:stretch>
            <a:fillRect/>
          </a:stretch>
        </p:blipFill>
        <p:spPr bwMode="auto">
          <a:xfrm>
            <a:off x="-50800" y="0"/>
            <a:ext cx="9347200" cy="7010400"/>
          </a:xfrm>
          <a:prstGeom prst="rect">
            <a:avLst/>
          </a:prstGeom>
          <a:noFill/>
        </p:spPr>
      </p:pic>
      <p:sp>
        <p:nvSpPr>
          <p:cNvPr id="3" name="Прямоугольник 2"/>
          <p:cNvSpPr/>
          <p:nvPr/>
        </p:nvSpPr>
        <p:spPr>
          <a:xfrm>
            <a:off x="1214350" y="1357298"/>
            <a:ext cx="7715368" cy="3539430"/>
          </a:xfrm>
          <a:prstGeom prst="rect">
            <a:avLst/>
          </a:prstGeom>
        </p:spPr>
        <p:txBody>
          <a:bodyPr wrap="square">
            <a:spAutoFit/>
          </a:bodyPr>
          <a:lstStyle/>
          <a:p>
            <a:r>
              <a:rPr lang="ru-RU" sz="3200" dirty="0" smtClean="0"/>
              <a:t>Жители нашего округа внесли огромный, незабываемый вклад в историю страны. </a:t>
            </a:r>
            <a:br>
              <a:rPr lang="ru-RU" sz="3200" dirty="0" smtClean="0"/>
            </a:br>
            <a:endParaRPr lang="ru-RU" sz="3200" dirty="0" smtClean="0"/>
          </a:p>
          <a:p>
            <a:r>
              <a:rPr lang="ru-RU" sz="3200" dirty="0" smtClean="0"/>
              <a:t>« Белоснежная стая летит в облаках, </a:t>
            </a:r>
            <a:br>
              <a:rPr lang="ru-RU" sz="3200" dirty="0" smtClean="0"/>
            </a:br>
            <a:r>
              <a:rPr lang="ru-RU" sz="3200" dirty="0" smtClean="0"/>
              <a:t>Осеняя земную обитель…</a:t>
            </a:r>
            <a:br>
              <a:rPr lang="ru-RU" sz="3200" dirty="0" smtClean="0"/>
            </a:br>
            <a:r>
              <a:rPr lang="ru-RU" sz="3200" b="1" dirty="0" smtClean="0"/>
              <a:t>Да</a:t>
            </a:r>
            <a:r>
              <a:rPr lang="ru-RU" sz="3200" dirty="0" smtClean="0"/>
              <a:t> </a:t>
            </a:r>
            <a:r>
              <a:rPr lang="ru-RU" sz="3200" b="1" dirty="0" smtClean="0"/>
              <a:t>пребудет</a:t>
            </a:r>
            <a:r>
              <a:rPr lang="ru-RU" sz="3200" dirty="0" smtClean="0"/>
              <a:t> </a:t>
            </a:r>
            <a:r>
              <a:rPr lang="ru-RU" sz="3200" b="1" dirty="0" smtClean="0"/>
              <a:t>священно</a:t>
            </a:r>
            <a:r>
              <a:rPr lang="ru-RU" sz="3200" dirty="0" smtClean="0"/>
              <a:t> </a:t>
            </a:r>
            <a:r>
              <a:rPr lang="ru-RU" sz="3200" b="1" dirty="0" smtClean="0"/>
              <a:t>на</a:t>
            </a:r>
            <a:r>
              <a:rPr lang="ru-RU" sz="3200" dirty="0" smtClean="0"/>
              <a:t> </a:t>
            </a:r>
            <a:r>
              <a:rPr lang="ru-RU" sz="3200" b="1" dirty="0" smtClean="0"/>
              <a:t>всех</a:t>
            </a:r>
            <a:r>
              <a:rPr lang="ru-RU" sz="3200" dirty="0" smtClean="0"/>
              <a:t> </a:t>
            </a:r>
            <a:r>
              <a:rPr lang="ru-RU" sz="3200" b="1" dirty="0" smtClean="0"/>
              <a:t>языках</a:t>
            </a:r>
            <a:r>
              <a:rPr lang="ru-RU" sz="3200" dirty="0" smtClean="0"/>
              <a:t> </a:t>
            </a:r>
            <a:br>
              <a:rPr lang="ru-RU" sz="3200" dirty="0" smtClean="0"/>
            </a:br>
            <a:r>
              <a:rPr lang="ru-RU" sz="3200" dirty="0" smtClean="0"/>
              <a:t>Твоё гордое </a:t>
            </a:r>
            <a:r>
              <a:rPr lang="ru-RU" sz="3200" b="1" dirty="0" smtClean="0"/>
              <a:t>имя</a:t>
            </a:r>
            <a:r>
              <a:rPr lang="ru-RU" sz="3200" dirty="0" smtClean="0"/>
              <a:t>, </a:t>
            </a:r>
            <a:r>
              <a:rPr lang="ru-RU" sz="3200" b="1" dirty="0" smtClean="0"/>
              <a:t>Учитель</a:t>
            </a:r>
            <a:r>
              <a:rPr lang="ru-RU" sz="3200" dirty="0" smtClean="0"/>
              <a:t>! </a:t>
            </a:r>
            <a:endParaRPr lang="ru-RU" sz="32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catherineasquithgallery.com/uploads/posts/2021-02/1613568491_160-p-fon-dlya-prezentatsii-o-voine-172.jpg"/>
          <p:cNvPicPr>
            <a:picLocks noChangeAspect="1" noChangeArrowheads="1"/>
          </p:cNvPicPr>
          <p:nvPr/>
        </p:nvPicPr>
        <p:blipFill>
          <a:blip r:embed="rId2" cstate="email"/>
          <a:srcRect/>
          <a:stretch>
            <a:fillRect/>
          </a:stretch>
        </p:blipFill>
        <p:spPr bwMode="auto">
          <a:xfrm>
            <a:off x="0" y="0"/>
            <a:ext cx="9144000" cy="6858000"/>
          </a:xfrm>
          <a:prstGeom prst="rect">
            <a:avLst/>
          </a:prstGeom>
          <a:noFill/>
        </p:spPr>
      </p:pic>
      <p:pic>
        <p:nvPicPr>
          <p:cNvPr id="4098" name="Picture 2" descr="https://forums-su.com/download/file.php?id=3622915&amp;t=1"/>
          <p:cNvPicPr>
            <a:picLocks noChangeAspect="1" noChangeArrowheads="1"/>
          </p:cNvPicPr>
          <p:nvPr/>
        </p:nvPicPr>
        <p:blipFill>
          <a:blip r:embed="rId3" cstate="email"/>
          <a:srcRect/>
          <a:stretch>
            <a:fillRect/>
          </a:stretch>
        </p:blipFill>
        <p:spPr bwMode="auto">
          <a:xfrm>
            <a:off x="928662" y="1643050"/>
            <a:ext cx="1500198" cy="2542708"/>
          </a:xfrm>
          <a:prstGeom prst="rect">
            <a:avLst/>
          </a:prstGeom>
          <a:noFill/>
        </p:spPr>
      </p:pic>
      <p:sp>
        <p:nvSpPr>
          <p:cNvPr id="4" name="TextBox 3"/>
          <p:cNvSpPr txBox="1"/>
          <p:nvPr/>
        </p:nvSpPr>
        <p:spPr>
          <a:xfrm>
            <a:off x="2643174" y="1142984"/>
            <a:ext cx="5929354" cy="3970318"/>
          </a:xfrm>
          <a:prstGeom prst="rect">
            <a:avLst/>
          </a:prstGeom>
          <a:noFill/>
        </p:spPr>
        <p:txBody>
          <a:bodyPr wrap="square" rtlCol="0">
            <a:spAutoFit/>
          </a:bodyPr>
          <a:lstStyle/>
          <a:p>
            <a:pPr algn="just"/>
            <a:r>
              <a:rPr lang="ru-RU" sz="2800" b="1" dirty="0" smtClean="0"/>
              <a:t>Ушел на фронт и молодой учитель, </a:t>
            </a:r>
          </a:p>
          <a:p>
            <a:pPr algn="just"/>
            <a:r>
              <a:rPr lang="ru-RU" sz="2800" b="1" dirty="0" smtClean="0"/>
              <a:t>Вчера еще стоявший возле парт.</a:t>
            </a:r>
          </a:p>
          <a:p>
            <a:pPr algn="just"/>
            <a:r>
              <a:rPr lang="ru-RU" sz="2800" b="1" dirty="0" smtClean="0"/>
              <a:t>Надев на плечи рядового китель,</a:t>
            </a:r>
          </a:p>
          <a:p>
            <a:pPr algn="just"/>
            <a:r>
              <a:rPr lang="ru-RU" sz="2800" b="1" dirty="0" smtClean="0"/>
              <a:t>Сменил указку на тяжелый автомат.</a:t>
            </a:r>
          </a:p>
          <a:p>
            <a:pPr algn="just"/>
            <a:r>
              <a:rPr lang="ru-RU" sz="2800" b="1" dirty="0" smtClean="0"/>
              <a:t>И в эшелоне все шутил учитель, </a:t>
            </a:r>
          </a:p>
          <a:p>
            <a:pPr algn="just"/>
            <a:r>
              <a:rPr lang="ru-RU" sz="2800" b="1" dirty="0" smtClean="0"/>
              <a:t>Подбадривал и веселил ребят,</a:t>
            </a:r>
          </a:p>
          <a:p>
            <a:pPr algn="just"/>
            <a:r>
              <a:rPr lang="ru-RU" sz="2800" b="1" dirty="0" smtClean="0"/>
              <a:t>И уверял, что каждый – победитель</a:t>
            </a:r>
          </a:p>
          <a:p>
            <a:pPr algn="just"/>
            <a:r>
              <a:rPr lang="ru-RU" sz="2800" b="1" dirty="0" smtClean="0"/>
              <a:t>Вернется скоро в блеске всех наград.</a:t>
            </a:r>
            <a:endParaRPr lang="ru-RU" sz="2800" b="1" dirty="0"/>
          </a:p>
        </p:txBody>
      </p:sp>
      <p:sp>
        <p:nvSpPr>
          <p:cNvPr id="5" name="TextBox 4"/>
          <p:cNvSpPr txBox="1"/>
          <p:nvPr/>
        </p:nvSpPr>
        <p:spPr>
          <a:xfrm>
            <a:off x="642910" y="357166"/>
            <a:ext cx="6858049" cy="707886"/>
          </a:xfrm>
          <a:prstGeom prst="rect">
            <a:avLst/>
          </a:prstGeom>
          <a:noFill/>
        </p:spPr>
        <p:txBody>
          <a:bodyPr wrap="square" rtlCol="0">
            <a:spAutoFit/>
          </a:bodyPr>
          <a:lstStyle/>
          <a:p>
            <a:r>
              <a:rPr lang="ru-RU" sz="4000" b="1" dirty="0" smtClean="0">
                <a:solidFill>
                  <a:srgbClr val="FFFF00"/>
                </a:solidFill>
              </a:rPr>
              <a:t>Учителями славится Россия…</a:t>
            </a:r>
            <a:endParaRPr lang="ru-RU" sz="4000" b="1" dirty="0">
              <a:solidFill>
                <a:srgbClr val="FFFF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3" name="Picture 2" descr="https://catherineasquithgallery.com/uploads/posts/2021-02/1613568491_160-p-fon-dlya-prezentatsii-o-voine-172.jpg"/>
          <p:cNvPicPr>
            <a:picLocks noChangeAspect="1" noChangeArrowheads="1"/>
          </p:cNvPicPr>
          <p:nvPr/>
        </p:nvPicPr>
        <p:blipFill>
          <a:blip r:embed="rId2" cstate="email"/>
          <a:srcRect/>
          <a:stretch>
            <a:fillRect/>
          </a:stretch>
        </p:blipFill>
        <p:spPr bwMode="auto">
          <a:xfrm>
            <a:off x="0" y="0"/>
            <a:ext cx="9144000" cy="6858000"/>
          </a:xfrm>
          <a:prstGeom prst="rect">
            <a:avLst/>
          </a:prstGeom>
          <a:noFill/>
        </p:spPr>
      </p:pic>
      <p:sp>
        <p:nvSpPr>
          <p:cNvPr id="4" name="Прямоугольник 3"/>
          <p:cNvSpPr/>
          <p:nvPr/>
        </p:nvSpPr>
        <p:spPr>
          <a:xfrm>
            <a:off x="571472" y="142852"/>
            <a:ext cx="6786610" cy="707886"/>
          </a:xfrm>
          <a:prstGeom prst="rect">
            <a:avLst/>
          </a:prstGeom>
        </p:spPr>
        <p:txBody>
          <a:bodyPr wrap="square">
            <a:spAutoFit/>
          </a:bodyPr>
          <a:lstStyle/>
          <a:p>
            <a:r>
              <a:rPr lang="ru-RU" sz="4000" b="1" dirty="0" smtClean="0">
                <a:solidFill>
                  <a:srgbClr val="FFFF00"/>
                </a:solidFill>
              </a:rPr>
              <a:t>Учителями славится Россия…</a:t>
            </a:r>
            <a:endParaRPr lang="ru-RU" sz="4000" b="1" dirty="0">
              <a:solidFill>
                <a:srgbClr val="FFFF00"/>
              </a:solidFill>
            </a:endParaRPr>
          </a:p>
        </p:txBody>
      </p:sp>
      <p:pic>
        <p:nvPicPr>
          <p:cNvPr id="5" name="Рисунок 4" descr="1985 год"/>
          <p:cNvPicPr/>
          <p:nvPr/>
        </p:nvPicPr>
        <p:blipFill>
          <a:blip r:embed="rId3" cstate="email">
            <a:extLst>
              <a:ext uri="{28A0092B-C50C-407E-A947-70E740481C1C}">
                <a14:useLocalDpi xmlns="" xmlns:a14="http://schemas.microsoft.com/office/drawing/2010/main" val="0"/>
              </a:ext>
            </a:extLst>
          </a:blip>
          <a:srcRect/>
          <a:stretch>
            <a:fillRect/>
          </a:stretch>
        </p:blipFill>
        <p:spPr bwMode="auto">
          <a:xfrm>
            <a:off x="428596" y="1071546"/>
            <a:ext cx="2500330" cy="3500461"/>
          </a:xfrm>
          <a:prstGeom prst="rect">
            <a:avLst/>
          </a:prstGeom>
          <a:noFill/>
          <a:ln w="9525">
            <a:solidFill>
              <a:srgbClr val="000000"/>
            </a:solidFill>
            <a:miter lim="800000"/>
            <a:headEnd/>
            <a:tailEnd/>
          </a:ln>
        </p:spPr>
      </p:pic>
      <p:sp>
        <p:nvSpPr>
          <p:cNvPr id="15361" name="Rectangle 1"/>
          <p:cNvSpPr>
            <a:spLocks noChangeArrowheads="1"/>
          </p:cNvSpPr>
          <p:nvPr/>
        </p:nvSpPr>
        <p:spPr bwMode="auto">
          <a:xfrm>
            <a:off x="3071802" y="892388"/>
            <a:ext cx="5857916" cy="57861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КОРОТКОВА ПРАСКОВЬЯ СТЕПАНОВНА</a:t>
            </a:r>
            <a:br>
              <a:rPr kumimoji="0" lang="ru-RU"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endParaRPr kumimoji="0" lang="ru-RU"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r>
              <a:rPr lang="ru-RU" dirty="0" smtClean="0"/>
              <a:t>        Родилась </a:t>
            </a:r>
            <a:r>
              <a:rPr lang="ru-RU" dirty="0"/>
              <a:t>23 февраля 1923 года.</a:t>
            </a:r>
          </a:p>
          <a:p>
            <a:r>
              <a:rPr lang="ru-RU" dirty="0"/>
              <a:t>        В 1942 году была призвана в армию. Служила </a:t>
            </a:r>
            <a:r>
              <a:rPr lang="ru-RU" dirty="0" smtClean="0"/>
              <a:t> </a:t>
            </a:r>
            <a:r>
              <a:rPr lang="ru-RU" dirty="0"/>
              <a:t>в Архангельском флотском экипаже радисткой. </a:t>
            </a:r>
            <a:r>
              <a:rPr lang="ru-RU" dirty="0" smtClean="0"/>
              <a:t>Обеспечивала </a:t>
            </a:r>
            <a:r>
              <a:rPr lang="ru-RU" dirty="0"/>
              <a:t>радиосвязь между нашими самолетами, кораблями и материком.</a:t>
            </a:r>
          </a:p>
          <a:p>
            <a:r>
              <a:rPr lang="ru-RU" dirty="0"/>
              <a:t>        Демобилизовалась в ноябре 1945 года. За годы войны награждена медалями «За участие в героической обороне Советского Заполярья», «За победу над Германией в Великой Отечественной войне», «За доблесть и отвагу в Великой Отечественной войне</a:t>
            </a:r>
            <a:r>
              <a:rPr lang="ru-RU" dirty="0" smtClean="0"/>
              <a:t>», </a:t>
            </a:r>
            <a:r>
              <a:rPr lang="ru-RU" dirty="0"/>
              <a:t>тремя юбилейными медалями после войны.</a:t>
            </a:r>
          </a:p>
          <a:p>
            <a:r>
              <a:rPr lang="ru-RU" dirty="0"/>
              <a:t>        В послевоенное время многие годы работала учителем начальных классов в Горнозаводской средней школе №1. За добросовестный труд награждена медалями «Ветеран труда», «За доблестный труд в честь 100-летия со дня рождения В. И. Ленина», многими Почетными грамотами. </a:t>
            </a:r>
          </a:p>
          <a:p>
            <a:r>
              <a:rPr lang="ru-RU" dirty="0"/>
              <a:t> </a:t>
            </a:r>
          </a:p>
          <a:p>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catherineasquithgallery.com/uploads/posts/2021-02/1613568491_160-p-fon-dlya-prezentatsii-o-voine-172.jpg"/>
          <p:cNvPicPr>
            <a:picLocks noChangeAspect="1" noChangeArrowheads="1"/>
          </p:cNvPicPr>
          <p:nvPr/>
        </p:nvPicPr>
        <p:blipFill>
          <a:blip r:embed="rId2" cstate="email"/>
          <a:srcRect/>
          <a:stretch>
            <a:fillRect/>
          </a:stretch>
        </p:blipFill>
        <p:spPr bwMode="auto">
          <a:xfrm>
            <a:off x="0" y="0"/>
            <a:ext cx="9144000" cy="6858000"/>
          </a:xfrm>
          <a:prstGeom prst="rect">
            <a:avLst/>
          </a:prstGeom>
          <a:noFill/>
        </p:spPr>
      </p:pic>
      <p:pic>
        <p:nvPicPr>
          <p:cNvPr id="3" name="Рисунок 2" descr="Описание: Изображение 011"/>
          <p:cNvPicPr/>
          <p:nvPr/>
        </p:nvPicPr>
        <p:blipFill>
          <a:blip r:embed="rId3" cstate="email">
            <a:lum bright="-10000" contrast="30000"/>
          </a:blip>
          <a:srcRect/>
          <a:stretch>
            <a:fillRect/>
          </a:stretch>
        </p:blipFill>
        <p:spPr bwMode="auto">
          <a:xfrm>
            <a:off x="428596" y="1357298"/>
            <a:ext cx="2500330" cy="314327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4" name="Прямоугольник 3"/>
          <p:cNvSpPr/>
          <p:nvPr/>
        </p:nvSpPr>
        <p:spPr>
          <a:xfrm>
            <a:off x="571472" y="214290"/>
            <a:ext cx="6715172" cy="707886"/>
          </a:xfrm>
          <a:prstGeom prst="rect">
            <a:avLst/>
          </a:prstGeom>
        </p:spPr>
        <p:txBody>
          <a:bodyPr wrap="square">
            <a:spAutoFit/>
          </a:bodyPr>
          <a:lstStyle/>
          <a:p>
            <a:r>
              <a:rPr lang="ru-RU" sz="4000" b="1" dirty="0" smtClean="0">
                <a:solidFill>
                  <a:srgbClr val="FFFF00"/>
                </a:solidFill>
              </a:rPr>
              <a:t>Учителями славится Россия…</a:t>
            </a:r>
            <a:endParaRPr lang="ru-RU" sz="4000" b="1" dirty="0">
              <a:solidFill>
                <a:srgbClr val="FFFF00"/>
              </a:solidFill>
            </a:endParaRPr>
          </a:p>
        </p:txBody>
      </p:sp>
      <p:sp>
        <p:nvSpPr>
          <p:cNvPr id="16385" name="Rectangle 1"/>
          <p:cNvSpPr>
            <a:spLocks noChangeArrowheads="1"/>
          </p:cNvSpPr>
          <p:nvPr/>
        </p:nvSpPr>
        <p:spPr bwMode="auto">
          <a:xfrm>
            <a:off x="3071802" y="1256212"/>
            <a:ext cx="5643602"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tabLst>
                <a:tab pos="736600" algn="l"/>
              </a:tabLst>
            </a:pPr>
            <a:r>
              <a:rPr lang="ru-RU" sz="2400" b="1" i="1" dirty="0"/>
              <a:t>Колыхматов Константин </a:t>
            </a:r>
            <a:r>
              <a:rPr lang="ru-RU" sz="2400" b="1" i="1" dirty="0" smtClean="0"/>
              <a:t>Афанасьевич</a:t>
            </a:r>
            <a:br>
              <a:rPr lang="ru-RU" sz="2400" b="1" i="1" dirty="0" smtClean="0"/>
            </a:br>
            <a:endParaRPr lang="ru-RU" sz="2400" b="1" i="1" dirty="0" smtClean="0"/>
          </a:p>
          <a:p>
            <a:pPr fontAlgn="base">
              <a:spcBef>
                <a:spcPct val="0"/>
              </a:spcBef>
              <a:spcAft>
                <a:spcPct val="0"/>
              </a:spcAft>
              <a:tabLst>
                <a:tab pos="736600" algn="l"/>
              </a:tabLst>
            </a:pPr>
            <a:r>
              <a:rPr lang="ru-RU" sz="2400" dirty="0" smtClean="0"/>
              <a:t> </a:t>
            </a:r>
            <a:r>
              <a:rPr lang="ru-RU" altLang="ja-JP" sz="2400" dirty="0" smtClean="0">
                <a:ea typeface="Times New Roman" pitchFamily="18" charset="0"/>
                <a:cs typeface="Times New Roman" pitchFamily="18" charset="0"/>
              </a:rPr>
              <a:t>Д</a:t>
            </a:r>
            <a:r>
              <a:rPr kumimoji="0" lang="ru-RU" altLang="ja-JP" sz="2400" b="0" i="0" u="none" strike="noStrike" cap="none" normalizeH="0" baseline="0" dirty="0" smtClean="0">
                <a:ln>
                  <a:noFill/>
                </a:ln>
                <a:solidFill>
                  <a:schemeClr val="tx1"/>
                </a:solidFill>
                <a:effectLst/>
                <a:ea typeface="Times New Roman" pitchFamily="18" charset="0"/>
                <a:cs typeface="Times New Roman" pitchFamily="18" charset="0"/>
              </a:rPr>
              <a:t>иректор Кусьинской семилетней школы с 1929 по 1937гг. </a:t>
            </a:r>
          </a:p>
          <a:p>
            <a:pPr fontAlgn="base">
              <a:spcBef>
                <a:spcPct val="0"/>
              </a:spcBef>
              <a:spcAft>
                <a:spcPct val="0"/>
              </a:spcAft>
              <a:tabLst>
                <a:tab pos="736600" algn="l"/>
              </a:tabLst>
            </a:pPr>
            <a:r>
              <a:rPr lang="ru-RU" sz="2400" b="1" dirty="0" smtClean="0"/>
              <a:t>Место рождения: </a:t>
            </a:r>
            <a:r>
              <a:rPr lang="ru-RU" sz="2400" dirty="0" smtClean="0"/>
              <a:t>Горнозаводский </a:t>
            </a:r>
            <a:r>
              <a:rPr lang="ru-RU" sz="2400" dirty="0"/>
              <a:t>р-н, </a:t>
            </a:r>
            <a:endParaRPr lang="ru-RU" sz="2400" dirty="0" smtClean="0"/>
          </a:p>
          <a:p>
            <a:pPr fontAlgn="base">
              <a:spcBef>
                <a:spcPct val="0"/>
              </a:spcBef>
              <a:spcAft>
                <a:spcPct val="0"/>
              </a:spcAft>
              <a:tabLst>
                <a:tab pos="736600" algn="l"/>
              </a:tabLst>
            </a:pPr>
            <a:r>
              <a:rPr lang="ru-RU" sz="2400" dirty="0" smtClean="0"/>
              <a:t>п</a:t>
            </a:r>
            <a:r>
              <a:rPr lang="ru-RU" sz="2400" dirty="0"/>
              <a:t>. </a:t>
            </a:r>
            <a:r>
              <a:rPr lang="ru-RU" sz="2400" dirty="0" smtClean="0"/>
              <a:t>Кусье-Александровский</a:t>
            </a:r>
            <a:r>
              <a:rPr lang="ru-RU" sz="2400" dirty="0"/>
              <a:t> ; </a:t>
            </a:r>
            <a:endParaRPr lang="ru-RU" sz="2400" dirty="0" smtClean="0"/>
          </a:p>
          <a:p>
            <a:pPr fontAlgn="base">
              <a:spcBef>
                <a:spcPct val="0"/>
              </a:spcBef>
              <a:spcAft>
                <a:spcPct val="0"/>
              </a:spcAft>
              <a:tabLst>
                <a:tab pos="736600" algn="l"/>
              </a:tabLst>
            </a:pPr>
            <a:r>
              <a:rPr lang="ru-RU" sz="2400" dirty="0" smtClean="0"/>
              <a:t>Молотовская </a:t>
            </a:r>
            <a:r>
              <a:rPr lang="ru-RU" sz="2400" dirty="0"/>
              <a:t>обл., Чусовской </a:t>
            </a:r>
            <a:r>
              <a:rPr lang="ru-RU" sz="2400" dirty="0" smtClean="0"/>
              <a:t>р-н</a:t>
            </a:r>
          </a:p>
          <a:p>
            <a:pPr fontAlgn="base">
              <a:spcBef>
                <a:spcPct val="0"/>
              </a:spcBef>
              <a:spcAft>
                <a:spcPct val="0"/>
              </a:spcAft>
              <a:tabLst>
                <a:tab pos="736600" algn="l"/>
              </a:tabLst>
            </a:pPr>
            <a:r>
              <a:rPr lang="ru-RU" sz="2400" b="1" dirty="0" smtClean="0"/>
              <a:t>Дата призыва: </a:t>
            </a:r>
            <a:r>
              <a:rPr lang="ru-RU" sz="2400" dirty="0" smtClean="0"/>
              <a:t>26.12.1941</a:t>
            </a:r>
            <a:endParaRPr lang="ru-RU" sz="2400" dirty="0"/>
          </a:p>
          <a:p>
            <a:pPr fontAlgn="t"/>
            <a:r>
              <a:rPr lang="ru-RU" sz="2400" b="1" dirty="0"/>
              <a:t>Воинское </a:t>
            </a:r>
            <a:r>
              <a:rPr lang="ru-RU" sz="2400" b="1" dirty="0" smtClean="0"/>
              <a:t>звание: </a:t>
            </a:r>
            <a:r>
              <a:rPr lang="ru-RU" sz="2400" dirty="0" smtClean="0"/>
              <a:t>лейтенант</a:t>
            </a:r>
            <a:r>
              <a:rPr lang="ru-RU" sz="2400" dirty="0"/>
              <a:t> ; </a:t>
            </a:r>
            <a:endParaRPr lang="ru-RU" sz="2400" dirty="0" smtClean="0"/>
          </a:p>
          <a:p>
            <a:pPr fontAlgn="t"/>
            <a:r>
              <a:rPr lang="ru-RU" sz="2400" dirty="0" smtClean="0"/>
              <a:t>мл</a:t>
            </a:r>
            <a:r>
              <a:rPr lang="ru-RU" sz="2400" dirty="0"/>
              <a:t>. </a:t>
            </a:r>
            <a:r>
              <a:rPr lang="ru-RU" sz="2400" dirty="0" smtClean="0"/>
              <a:t>лейтенант. </a:t>
            </a:r>
            <a:r>
              <a:rPr kumimoji="0" lang="ru-RU" altLang="ja-JP" sz="2400" b="0" i="0" u="none" strike="noStrike" cap="none" normalizeH="0" baseline="0" dirty="0" smtClean="0">
                <a:ln>
                  <a:noFill/>
                </a:ln>
                <a:solidFill>
                  <a:schemeClr val="tx1"/>
                </a:solidFill>
                <a:effectLst/>
                <a:ea typeface="Times New Roman" pitchFamily="18" charset="0"/>
                <a:cs typeface="Times New Roman" pitchFamily="18" charset="0"/>
              </a:rPr>
              <a:t>Погиб  в 1943г.</a:t>
            </a:r>
            <a:endParaRPr kumimoji="0" lang="ru-RU" altLang="ja-JP" sz="24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catherineasquithgallery.com/uploads/posts/2021-02/1613568491_160-p-fon-dlya-prezentatsii-o-voine-172.jpg"/>
          <p:cNvPicPr>
            <a:picLocks noChangeAspect="1" noChangeArrowheads="1"/>
          </p:cNvPicPr>
          <p:nvPr/>
        </p:nvPicPr>
        <p:blipFill>
          <a:blip r:embed="rId2" cstate="email"/>
          <a:srcRect/>
          <a:stretch>
            <a:fillRect/>
          </a:stretch>
        </p:blipFill>
        <p:spPr bwMode="auto">
          <a:xfrm>
            <a:off x="0" y="0"/>
            <a:ext cx="9144000" cy="6858000"/>
          </a:xfrm>
          <a:prstGeom prst="rect">
            <a:avLst/>
          </a:prstGeom>
          <a:noFill/>
        </p:spPr>
      </p:pic>
      <p:sp>
        <p:nvSpPr>
          <p:cNvPr id="3" name="Прямоугольник 2"/>
          <p:cNvSpPr/>
          <p:nvPr/>
        </p:nvSpPr>
        <p:spPr>
          <a:xfrm>
            <a:off x="571472" y="214290"/>
            <a:ext cx="6643734" cy="707886"/>
          </a:xfrm>
          <a:prstGeom prst="rect">
            <a:avLst/>
          </a:prstGeom>
        </p:spPr>
        <p:txBody>
          <a:bodyPr wrap="square">
            <a:spAutoFit/>
          </a:bodyPr>
          <a:lstStyle/>
          <a:p>
            <a:r>
              <a:rPr lang="ru-RU" sz="4000" b="1" dirty="0" smtClean="0">
                <a:solidFill>
                  <a:srgbClr val="FFFF00"/>
                </a:solidFill>
              </a:rPr>
              <a:t>Учителями славится Россия…</a:t>
            </a:r>
            <a:endParaRPr lang="ru-RU" sz="4000" b="1" dirty="0">
              <a:solidFill>
                <a:srgbClr val="FFFF00"/>
              </a:solidFill>
            </a:endParaRPr>
          </a:p>
        </p:txBody>
      </p:sp>
      <p:pic>
        <p:nvPicPr>
          <p:cNvPr id="4" name="Рисунок 3" descr="Описание: Изображение 011"/>
          <p:cNvPicPr/>
          <p:nvPr/>
        </p:nvPicPr>
        <p:blipFill>
          <a:blip r:embed="rId3" cstate="email">
            <a:lum contrast="20000"/>
          </a:blip>
          <a:srcRect/>
          <a:stretch>
            <a:fillRect/>
          </a:stretch>
        </p:blipFill>
        <p:spPr bwMode="auto">
          <a:xfrm>
            <a:off x="500034" y="1071546"/>
            <a:ext cx="2786082" cy="350046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Прямоугольник 4"/>
          <p:cNvSpPr/>
          <p:nvPr/>
        </p:nvSpPr>
        <p:spPr>
          <a:xfrm>
            <a:off x="3500430" y="1071546"/>
            <a:ext cx="4929222" cy="1354217"/>
          </a:xfrm>
          <a:prstGeom prst="rect">
            <a:avLst/>
          </a:prstGeom>
        </p:spPr>
        <p:txBody>
          <a:bodyPr wrap="square">
            <a:spAutoFit/>
          </a:bodyPr>
          <a:lstStyle/>
          <a:p>
            <a:pPr algn="ctr"/>
            <a:r>
              <a:rPr lang="ru-RU" sz="3200" b="1" dirty="0"/>
              <a:t>Радостев Иван </a:t>
            </a:r>
            <a:r>
              <a:rPr lang="ru-RU" sz="3200" b="1" dirty="0" smtClean="0"/>
              <a:t>Николаевич</a:t>
            </a:r>
          </a:p>
          <a:p>
            <a:pPr algn="ctr"/>
            <a:endParaRPr lang="ru-RU" dirty="0"/>
          </a:p>
        </p:txBody>
      </p:sp>
      <p:sp>
        <p:nvSpPr>
          <p:cNvPr id="17409" name="Rectangle 1"/>
          <p:cNvSpPr>
            <a:spLocks noChangeArrowheads="1"/>
          </p:cNvSpPr>
          <p:nvPr/>
        </p:nvSpPr>
        <p:spPr bwMode="auto">
          <a:xfrm>
            <a:off x="3500430" y="2827079"/>
            <a:ext cx="4071966"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ru-RU" altLang="ja-JP" sz="2800" dirty="0">
                <a:latin typeface="Times New Roman" pitchFamily="18" charset="0"/>
                <a:ea typeface="MS Mincho" pitchFamily="49" charset="-128"/>
                <a:cs typeface="Times New Roman" pitchFamily="18" charset="0"/>
              </a:rPr>
              <a:t>Ф</a:t>
            </a:r>
            <a:r>
              <a:rPr kumimoji="0" lang="ru-RU" altLang="ja-JP" sz="28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изрук Кусьинской школы, погиб в 1943г. </a:t>
            </a:r>
            <a:endParaRPr kumimoji="0" lang="ru-RU" altLang="ja-JP"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catherineasquithgallery.com/uploads/posts/2021-02/1613568491_160-p-fon-dlya-prezentatsii-o-voine-172.jpg"/>
          <p:cNvPicPr>
            <a:picLocks noChangeAspect="1" noChangeArrowheads="1"/>
          </p:cNvPicPr>
          <p:nvPr/>
        </p:nvPicPr>
        <p:blipFill>
          <a:blip r:embed="rId2" cstate="email"/>
          <a:srcRect/>
          <a:stretch>
            <a:fillRect/>
          </a:stretch>
        </p:blipFill>
        <p:spPr bwMode="auto">
          <a:xfrm>
            <a:off x="0" y="0"/>
            <a:ext cx="9144000" cy="6858000"/>
          </a:xfrm>
          <a:prstGeom prst="rect">
            <a:avLst/>
          </a:prstGeom>
          <a:noFill/>
        </p:spPr>
      </p:pic>
      <p:sp>
        <p:nvSpPr>
          <p:cNvPr id="3" name="Прямоугольник 2"/>
          <p:cNvSpPr/>
          <p:nvPr/>
        </p:nvSpPr>
        <p:spPr>
          <a:xfrm>
            <a:off x="785786" y="142852"/>
            <a:ext cx="6715172" cy="707886"/>
          </a:xfrm>
          <a:prstGeom prst="rect">
            <a:avLst/>
          </a:prstGeom>
        </p:spPr>
        <p:txBody>
          <a:bodyPr wrap="square">
            <a:spAutoFit/>
          </a:bodyPr>
          <a:lstStyle/>
          <a:p>
            <a:r>
              <a:rPr lang="ru-RU" sz="4000" b="1" dirty="0" smtClean="0">
                <a:solidFill>
                  <a:srgbClr val="FFFF00"/>
                </a:solidFill>
              </a:rPr>
              <a:t>Учителями славится Россия…</a:t>
            </a:r>
            <a:endParaRPr lang="ru-RU" sz="4000" b="1" dirty="0">
              <a:solidFill>
                <a:srgbClr val="FFFF00"/>
              </a:solidFill>
            </a:endParaRPr>
          </a:p>
        </p:txBody>
      </p:sp>
      <p:sp>
        <p:nvSpPr>
          <p:cNvPr id="4" name="Прямоугольник 3"/>
          <p:cNvSpPr/>
          <p:nvPr/>
        </p:nvSpPr>
        <p:spPr>
          <a:xfrm>
            <a:off x="1214414" y="1000108"/>
            <a:ext cx="7929586" cy="4339650"/>
          </a:xfrm>
          <a:prstGeom prst="rect">
            <a:avLst/>
          </a:prstGeom>
        </p:spPr>
        <p:txBody>
          <a:bodyPr wrap="square">
            <a:spAutoFit/>
          </a:bodyPr>
          <a:lstStyle/>
          <a:p>
            <a:pPr lvl="0" algn="ctr" fontAlgn="base">
              <a:spcBef>
                <a:spcPct val="0"/>
              </a:spcBef>
              <a:spcAft>
                <a:spcPct val="0"/>
              </a:spcAft>
            </a:pPr>
            <a:r>
              <a:rPr kumimoji="0" lang="ru-RU" altLang="ja-JP" sz="2800" b="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Азанова Евдокия Павловна </a:t>
            </a:r>
            <a:br>
              <a:rPr kumimoji="0" lang="ru-RU" altLang="ja-JP" sz="2800" b="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br>
            <a:endParaRPr kumimoji="0" lang="ru-RU" altLang="ja-JP" sz="2800" b="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p>
            <a:pPr lvl="0" fontAlgn="base">
              <a:spcBef>
                <a:spcPct val="0"/>
              </a:spcBef>
              <a:spcAft>
                <a:spcPct val="0"/>
              </a:spcAft>
            </a:pPr>
            <a:r>
              <a:rPr lang="ru-RU" altLang="ja-JP" sz="2000" dirty="0" smtClean="0">
                <a:latin typeface="Times New Roman" pitchFamily="18" charset="0"/>
                <a:ea typeface="MS Mincho" pitchFamily="49" charset="-128"/>
                <a:cs typeface="Times New Roman" pitchFamily="18" charset="0"/>
              </a:rPr>
              <a:t>Р</a:t>
            </a:r>
            <a:r>
              <a:rPr kumimoji="0" lang="ru-RU" altLang="ja-JP" sz="2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одилась в 1918г. Учительскую деятельность начала в 1936г. </a:t>
            </a:r>
            <a:br>
              <a:rPr kumimoji="0" lang="ru-RU" altLang="ja-JP" sz="2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br>
            <a:r>
              <a:rPr kumimoji="0" lang="ru-RU" altLang="ja-JP" sz="2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С 1941 и до конца своих дней работала учителем географии, завучем в Кусьинской средней школе. А с 1946 по 1974 год работала директором этой школы. Евдокия Павловна умело направляла деятельность коллектива</a:t>
            </a:r>
            <a:r>
              <a:rPr kumimoji="0" lang="ru-RU" altLang="ja-JP" sz="2000"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a:t>
            </a:r>
            <a:r>
              <a:rPr kumimoji="0" lang="ru-RU" altLang="ja-JP" sz="2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на осуществление задач, стоящих перед школой, отдавала все свои силы на воспитание подрастающего поколения</a:t>
            </a:r>
            <a:r>
              <a:rPr kumimoji="0" lang="ru-RU" altLang="ja-JP" sz="20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a:t>
            </a:r>
            <a:r>
              <a:rPr kumimoji="0" lang="ru-RU" altLang="ja-JP" sz="2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Ей были присущи честность, принципиальность, ответственность, требовательность к себе и к другим. За достигнутые успехи награждена медалями: «За доблестный труд в годы Великой Отечественной войны», «За трудовое отличие», удостоена звания «Отличник народного просвещения» и «Заслуженный учитель </a:t>
            </a:r>
            <a:r>
              <a:rPr kumimoji="0" lang="ru-RU" altLang="ja-JP"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РСФСР».  </a:t>
            </a:r>
            <a:r>
              <a:rPr kumimoji="0" lang="ru-RU" altLang="ja-JP"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a:t>
            </a:r>
            <a:endParaRPr kumimoji="0" lang="ru-RU" altLang="ja-JP"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catherineasquithgallery.com/uploads/posts/2021-02/1613568491_160-p-fon-dlya-prezentatsii-o-voine-172.jpg"/>
          <p:cNvPicPr>
            <a:picLocks noChangeAspect="1" noChangeArrowheads="1"/>
          </p:cNvPicPr>
          <p:nvPr/>
        </p:nvPicPr>
        <p:blipFill>
          <a:blip r:embed="rId2" cstate="email"/>
          <a:srcRect/>
          <a:stretch>
            <a:fillRect/>
          </a:stretch>
        </p:blipFill>
        <p:spPr bwMode="auto">
          <a:xfrm>
            <a:off x="0" y="0"/>
            <a:ext cx="9144000" cy="6858000"/>
          </a:xfrm>
          <a:prstGeom prst="rect">
            <a:avLst/>
          </a:prstGeom>
          <a:noFill/>
        </p:spPr>
      </p:pic>
      <p:sp>
        <p:nvSpPr>
          <p:cNvPr id="3" name="Прямоугольник 2"/>
          <p:cNvSpPr/>
          <p:nvPr/>
        </p:nvSpPr>
        <p:spPr>
          <a:xfrm>
            <a:off x="714348" y="214290"/>
            <a:ext cx="6643734" cy="707886"/>
          </a:xfrm>
          <a:prstGeom prst="rect">
            <a:avLst/>
          </a:prstGeom>
        </p:spPr>
        <p:txBody>
          <a:bodyPr wrap="square">
            <a:spAutoFit/>
          </a:bodyPr>
          <a:lstStyle/>
          <a:p>
            <a:r>
              <a:rPr lang="ru-RU" sz="4000" b="1" dirty="0" smtClean="0">
                <a:solidFill>
                  <a:srgbClr val="FFFF00"/>
                </a:solidFill>
              </a:rPr>
              <a:t>Учителями славится Россия…</a:t>
            </a:r>
            <a:endParaRPr lang="ru-RU" sz="4000" b="1" dirty="0">
              <a:solidFill>
                <a:srgbClr val="FFFF00"/>
              </a:solidFill>
            </a:endParaRPr>
          </a:p>
        </p:txBody>
      </p:sp>
      <p:pic>
        <p:nvPicPr>
          <p:cNvPr id="4" name="Рисунок 3" descr="Описание: Изображение 011"/>
          <p:cNvPicPr/>
          <p:nvPr/>
        </p:nvPicPr>
        <p:blipFill>
          <a:blip r:embed="rId3" cstate="email">
            <a:lum bright="-30000" contrast="6000"/>
          </a:blip>
          <a:srcRect/>
          <a:stretch>
            <a:fillRect/>
          </a:stretch>
        </p:blipFill>
        <p:spPr bwMode="auto">
          <a:xfrm>
            <a:off x="428596" y="1428736"/>
            <a:ext cx="3987198" cy="350046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Прямоугольник 4"/>
          <p:cNvSpPr/>
          <p:nvPr/>
        </p:nvSpPr>
        <p:spPr>
          <a:xfrm>
            <a:off x="4572000" y="1071546"/>
            <a:ext cx="4429156" cy="4001095"/>
          </a:xfrm>
          <a:prstGeom prst="rect">
            <a:avLst/>
          </a:prstGeom>
        </p:spPr>
        <p:txBody>
          <a:bodyPr wrap="square">
            <a:spAutoFit/>
          </a:bodyPr>
          <a:lstStyle/>
          <a:p>
            <a:r>
              <a:rPr lang="ru-RU" sz="2000" b="1" dirty="0"/>
              <a:t> Учителя Кусьинской средней школы. </a:t>
            </a:r>
            <a:endParaRPr lang="ru-RU" sz="2000" b="1" dirty="0" smtClean="0"/>
          </a:p>
          <a:p>
            <a:r>
              <a:rPr lang="ru-RU" dirty="0" smtClean="0"/>
              <a:t>Нижний </a:t>
            </a:r>
            <a:r>
              <a:rPr lang="ru-RU" dirty="0"/>
              <a:t>ряд (справа-налево): </a:t>
            </a:r>
            <a:r>
              <a:rPr lang="ru-RU" dirty="0" smtClean="0"/>
              <a:t/>
            </a:r>
            <a:br>
              <a:rPr lang="ru-RU" dirty="0" smtClean="0"/>
            </a:br>
            <a:r>
              <a:rPr lang="ru-RU" dirty="0" smtClean="0"/>
              <a:t>Кравец </a:t>
            </a:r>
            <a:r>
              <a:rPr lang="ru-RU" dirty="0"/>
              <a:t>Елена Алексеевна, Костарева Галина Васильевна, Оборина Августа Николаевна, Останина Евдокия Александровна. </a:t>
            </a:r>
            <a:r>
              <a:rPr lang="ru-RU" dirty="0" smtClean="0"/>
              <a:t/>
            </a:r>
            <a:br>
              <a:rPr lang="ru-RU" dirty="0" smtClean="0"/>
            </a:br>
            <a:r>
              <a:rPr lang="ru-RU" dirty="0" smtClean="0"/>
              <a:t>Средний </a:t>
            </a:r>
            <a:r>
              <a:rPr lang="ru-RU" dirty="0"/>
              <a:t>ряд: Коростелева </a:t>
            </a:r>
            <a:r>
              <a:rPr lang="ru-RU" dirty="0" smtClean="0"/>
              <a:t>Таисия </a:t>
            </a:r>
            <a:r>
              <a:rPr lang="ru-RU" dirty="0"/>
              <a:t>Андреевна, Попова Зинаида Васильевна, Федотов Иван Иванович, Шеклеина Прасковья Петровна. </a:t>
            </a:r>
            <a:r>
              <a:rPr lang="ru-RU" dirty="0" smtClean="0"/>
              <a:t/>
            </a:r>
            <a:br>
              <a:rPr lang="ru-RU" dirty="0" smtClean="0"/>
            </a:br>
            <a:r>
              <a:rPr lang="ru-RU" dirty="0" smtClean="0"/>
              <a:t>Верхний </a:t>
            </a:r>
            <a:r>
              <a:rPr lang="ru-RU" dirty="0"/>
              <a:t>ряд: Оборина Нина Дмитриевна, </a:t>
            </a:r>
            <a:r>
              <a:rPr lang="ru-RU" dirty="0" smtClean="0"/>
              <a:t>Оборин </a:t>
            </a:r>
            <a:r>
              <a:rPr lang="ru-RU" dirty="0"/>
              <a:t>Николай Андреевич, </a:t>
            </a:r>
            <a:r>
              <a:rPr lang="ru-RU" dirty="0" smtClean="0"/>
              <a:t/>
            </a:r>
            <a:br>
              <a:rPr lang="ru-RU" dirty="0" smtClean="0"/>
            </a:br>
            <a:r>
              <a:rPr lang="ru-RU" dirty="0" smtClean="0"/>
              <a:t>Грачева </a:t>
            </a:r>
            <a:r>
              <a:rPr lang="ru-RU" dirty="0"/>
              <a:t>Валентина Александровна  (фотодокументы ГКМ).</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catherineasquithgallery.com/uploads/posts/2021-02/1613568491_160-p-fon-dlya-prezentatsii-o-voine-172.jpg"/>
          <p:cNvPicPr>
            <a:picLocks noChangeAspect="1" noChangeArrowheads="1"/>
          </p:cNvPicPr>
          <p:nvPr/>
        </p:nvPicPr>
        <p:blipFill>
          <a:blip r:embed="rId2" cstate="email"/>
          <a:srcRect/>
          <a:stretch>
            <a:fillRect/>
          </a:stretch>
        </p:blipFill>
        <p:spPr bwMode="auto">
          <a:xfrm>
            <a:off x="0" y="0"/>
            <a:ext cx="9144000" cy="6858000"/>
          </a:xfrm>
          <a:prstGeom prst="rect">
            <a:avLst/>
          </a:prstGeom>
          <a:noFill/>
        </p:spPr>
      </p:pic>
      <p:sp>
        <p:nvSpPr>
          <p:cNvPr id="3" name="Прямоугольник 2"/>
          <p:cNvSpPr/>
          <p:nvPr/>
        </p:nvSpPr>
        <p:spPr>
          <a:xfrm>
            <a:off x="714348" y="285728"/>
            <a:ext cx="6786610" cy="707886"/>
          </a:xfrm>
          <a:prstGeom prst="rect">
            <a:avLst/>
          </a:prstGeom>
        </p:spPr>
        <p:txBody>
          <a:bodyPr wrap="square">
            <a:spAutoFit/>
          </a:bodyPr>
          <a:lstStyle/>
          <a:p>
            <a:r>
              <a:rPr lang="ru-RU" sz="4000" b="1" dirty="0" smtClean="0">
                <a:solidFill>
                  <a:srgbClr val="FFFF00"/>
                </a:solidFill>
              </a:rPr>
              <a:t>Учителями славится Россия…</a:t>
            </a:r>
            <a:endParaRPr lang="ru-RU" sz="4000" b="1" dirty="0">
              <a:solidFill>
                <a:srgbClr val="FFFF00"/>
              </a:solidFill>
            </a:endParaRPr>
          </a:p>
        </p:txBody>
      </p:sp>
      <p:sp>
        <p:nvSpPr>
          <p:cNvPr id="21505" name="Rectangle 1"/>
          <p:cNvSpPr>
            <a:spLocks noChangeArrowheads="1"/>
          </p:cNvSpPr>
          <p:nvPr/>
        </p:nvSpPr>
        <p:spPr bwMode="auto">
          <a:xfrm>
            <a:off x="642910" y="865986"/>
            <a:ext cx="785818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l" defTabSz="914400" rtl="0" eaLnBrk="1" fontAlgn="base" latinLnBrk="0" hangingPunct="1">
              <a:lnSpc>
                <a:spcPct val="100000"/>
              </a:lnSpc>
              <a:spcBef>
                <a:spcPct val="0"/>
              </a:spcBef>
              <a:spcAft>
                <a:spcPct val="0"/>
              </a:spcAft>
              <a:buClrTx/>
              <a:buSzTx/>
              <a:buFontTx/>
              <a:buNone/>
              <a:tabLst/>
            </a:pPr>
            <a:r>
              <a:rPr kumimoji="0" lang="ru-RU" altLang="ja-JP"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«Перед войной Теплогорская средняя школа получила статус средней общеобразовательной. Директором школы был назначен </a:t>
            </a:r>
            <a:r>
              <a:rPr kumimoji="0" lang="ru-RU" altLang="ja-JP" b="1"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Ширинкин Виктор</a:t>
            </a:r>
            <a:r>
              <a:rPr kumimoji="0" lang="ru-RU" altLang="ja-JP"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a:t>
            </a:r>
            <a:r>
              <a:rPr kumimoji="0" lang="ru-RU" altLang="ja-JP" b="1"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Николаевич.</a:t>
            </a:r>
            <a:r>
              <a:rPr kumimoji="0" lang="ru-RU" altLang="ja-JP"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В 1941 году состоялся первый выпуск десятиклассников, 11 юношей и одна девушка (Неустроева Александра) этого выпуска ушли на фронт. Все они погибли. </a:t>
            </a:r>
            <a:br>
              <a:rPr kumimoji="0" lang="ru-RU" altLang="ja-JP"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br>
            <a:r>
              <a:rPr kumimoji="0" lang="ru-RU" altLang="ja-JP"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Учителя Теплогорской школы: русовед </a:t>
            </a:r>
            <a:r>
              <a:rPr kumimoji="0" lang="ru-RU" altLang="ja-JP" b="1"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Волков Г.Ф.,</a:t>
            </a:r>
            <a:r>
              <a:rPr kumimoji="0" lang="ru-RU" altLang="ja-JP"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историк </a:t>
            </a:r>
            <a:r>
              <a:rPr kumimoji="0" lang="ru-RU" altLang="ja-JP" b="1"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Паранин,</a:t>
            </a:r>
            <a:r>
              <a:rPr kumimoji="0" lang="ru-RU" altLang="ja-JP"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a:t>
            </a:r>
            <a:r>
              <a:rPr kumimoji="0" lang="ru-RU" altLang="ja-JP"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математики </a:t>
            </a:r>
            <a:r>
              <a:rPr kumimoji="0" lang="ru-RU" altLang="ja-JP" b="1"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Чупин А.И</a:t>
            </a:r>
            <a:r>
              <a:rPr kumimoji="0" lang="ru-RU" altLang="ja-JP"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и </a:t>
            </a:r>
            <a:r>
              <a:rPr kumimoji="0" lang="ru-RU" altLang="ja-JP" b="1"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Сафронов И.С.,</a:t>
            </a:r>
            <a:r>
              <a:rPr kumimoji="0" lang="ru-RU" altLang="ja-JP"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военрук </a:t>
            </a:r>
            <a:r>
              <a:rPr kumimoji="0" lang="ru-RU" altLang="ja-JP" b="1"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Оборин И.К.,</a:t>
            </a:r>
            <a:r>
              <a:rPr kumimoji="0" lang="ru-RU" altLang="ja-JP"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физрук </a:t>
            </a:r>
            <a:r>
              <a:rPr kumimoji="0" lang="ru-RU" altLang="ja-JP" b="1"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Соколов Н.Г.</a:t>
            </a:r>
            <a:r>
              <a:rPr kumimoji="0" lang="ru-RU" altLang="ja-JP"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во главе с завучем </a:t>
            </a:r>
            <a:r>
              <a:rPr kumimoji="0" lang="ru-RU" altLang="ja-JP" b="1"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Махнутиным А.М</a:t>
            </a:r>
            <a:r>
              <a:rPr kumimoji="0" lang="ru-RU" altLang="ja-JP"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a:t>
            </a:r>
            <a:r>
              <a:rPr kumimoji="0" lang="ru-RU" altLang="ja-JP"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также отправились защищать Родину от врага. </a:t>
            </a:r>
            <a:br>
              <a:rPr kumimoji="0" lang="ru-RU" altLang="ja-JP"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br>
            <a:r>
              <a:rPr kumimoji="0" lang="ru-RU" altLang="ja-JP"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Это были тяжелые годы для всех. Учащиеся школы помогали как могли своим родителям и заводу, который получил военный заказ. Часть старшеклассников вынуждена была перейти на постоянную работу на завод, где катастрофически не хватало рабочих рук. Через полтора года ушел на фронт директор школы, вернувшийся после контузии уже после Дня Победы в школу» </a:t>
            </a:r>
            <a:endParaRPr kumimoji="0" lang="ru-RU" altLang="ja-JP"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None/>
              <a:tabLst/>
            </a:pPr>
            <a:endParaRPr kumimoji="0" lang="ru-RU" altLang="ja-JP"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catherineasquithgallery.com/uploads/posts/2021-02/1613568491_160-p-fon-dlya-prezentatsii-o-voine-172.jpg"/>
          <p:cNvPicPr>
            <a:picLocks noChangeAspect="1" noChangeArrowheads="1"/>
          </p:cNvPicPr>
          <p:nvPr/>
        </p:nvPicPr>
        <p:blipFill>
          <a:blip r:embed="rId2" cstate="email"/>
          <a:srcRect/>
          <a:stretch>
            <a:fillRect/>
          </a:stretch>
        </p:blipFill>
        <p:spPr bwMode="auto">
          <a:xfrm>
            <a:off x="0" y="0"/>
            <a:ext cx="9144000" cy="6858000"/>
          </a:xfrm>
          <a:prstGeom prst="rect">
            <a:avLst/>
          </a:prstGeom>
          <a:noFill/>
        </p:spPr>
      </p:pic>
      <p:sp>
        <p:nvSpPr>
          <p:cNvPr id="3" name="Прямоугольник 2"/>
          <p:cNvSpPr/>
          <p:nvPr/>
        </p:nvSpPr>
        <p:spPr>
          <a:xfrm>
            <a:off x="714348" y="285728"/>
            <a:ext cx="6643734" cy="707886"/>
          </a:xfrm>
          <a:prstGeom prst="rect">
            <a:avLst/>
          </a:prstGeom>
        </p:spPr>
        <p:txBody>
          <a:bodyPr wrap="square">
            <a:spAutoFit/>
          </a:bodyPr>
          <a:lstStyle/>
          <a:p>
            <a:r>
              <a:rPr lang="ru-RU" sz="4000" b="1" dirty="0" smtClean="0">
                <a:solidFill>
                  <a:srgbClr val="FFFF00"/>
                </a:solidFill>
              </a:rPr>
              <a:t>Учителями славится Россия…</a:t>
            </a:r>
            <a:endParaRPr lang="ru-RU" sz="4000" b="1" dirty="0">
              <a:solidFill>
                <a:srgbClr val="FFFF00"/>
              </a:solidFill>
            </a:endParaRPr>
          </a:p>
        </p:txBody>
      </p:sp>
      <p:sp>
        <p:nvSpPr>
          <p:cNvPr id="4" name="Прямоугольник 3"/>
          <p:cNvSpPr/>
          <p:nvPr/>
        </p:nvSpPr>
        <p:spPr>
          <a:xfrm>
            <a:off x="785786" y="1357298"/>
            <a:ext cx="7572428" cy="2862322"/>
          </a:xfrm>
          <a:prstGeom prst="rect">
            <a:avLst/>
          </a:prstGeom>
        </p:spPr>
        <p:txBody>
          <a:bodyPr wrap="square">
            <a:spAutoFit/>
          </a:bodyPr>
          <a:lstStyle/>
          <a:p>
            <a:r>
              <a:rPr lang="ru-RU" sz="3600" b="1" dirty="0"/>
              <a:t>Чупин Александр Николаевич</a:t>
            </a:r>
            <a:r>
              <a:rPr lang="ru-RU" sz="3600" dirty="0"/>
              <a:t>,</a:t>
            </a:r>
          </a:p>
          <a:p>
            <a:r>
              <a:rPr lang="ru-RU" sz="3600" dirty="0"/>
              <a:t>учитель математики Теплогорской средней </a:t>
            </a:r>
            <a:r>
              <a:rPr lang="ru-RU" sz="3600" dirty="0" smtClean="0"/>
              <a:t>школы, </a:t>
            </a:r>
            <a:r>
              <a:rPr lang="ru-RU" sz="3600" dirty="0"/>
              <a:t>ушел на </a:t>
            </a:r>
            <a:r>
              <a:rPr lang="ru-RU" sz="3600" dirty="0" smtClean="0"/>
              <a:t>фронт.</a:t>
            </a:r>
            <a:br>
              <a:rPr lang="ru-RU" sz="3600" dirty="0" smtClean="0"/>
            </a:br>
            <a:r>
              <a:rPr lang="ru-RU" sz="3600" dirty="0" smtClean="0"/>
              <a:t>Его </a:t>
            </a:r>
            <a:r>
              <a:rPr lang="ru-RU" sz="3600" dirty="0"/>
              <a:t>судьба неизвестна, но его фамилия на плите мемориала.</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TotalTime>
  <Words>605</Words>
  <Application>Microsoft Office PowerPoint</Application>
  <PresentationFormat>Экран (4:3)</PresentationFormat>
  <Paragraphs>63</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1</dc:creator>
  <cp:lastModifiedBy>1</cp:lastModifiedBy>
  <cp:revision>21</cp:revision>
  <dcterms:created xsi:type="dcterms:W3CDTF">2023-05-09T02:22:55Z</dcterms:created>
  <dcterms:modified xsi:type="dcterms:W3CDTF">2023-05-12T11:25:30Z</dcterms:modified>
</cp:coreProperties>
</file>